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sldIdLst>
    <p:sldId id="267" r:id="rId3"/>
    <p:sldId id="268" r:id="rId4"/>
    <p:sldId id="320" r:id="rId5"/>
    <p:sldId id="258" r:id="rId6"/>
    <p:sldId id="321" r:id="rId7"/>
    <p:sldId id="317" r:id="rId8"/>
    <p:sldId id="323" r:id="rId9"/>
    <p:sldId id="269" r:id="rId10"/>
    <p:sldId id="266" r:id="rId11"/>
    <p:sldId id="262" r:id="rId12"/>
    <p:sldId id="313" r:id="rId13"/>
    <p:sldId id="325" r:id="rId14"/>
    <p:sldId id="326" r:id="rId15"/>
    <p:sldId id="327" r:id="rId16"/>
    <p:sldId id="328" r:id="rId17"/>
    <p:sldId id="319" r:id="rId18"/>
    <p:sldId id="265" r:id="rId19"/>
    <p:sldId id="322" r:id="rId20"/>
    <p:sldId id="315" r:id="rId21"/>
    <p:sldId id="330" r:id="rId22"/>
    <p:sldId id="331" r:id="rId23"/>
    <p:sldId id="333" r:id="rId24"/>
    <p:sldId id="332" r:id="rId25"/>
    <p:sldId id="324" r:id="rId26"/>
    <p:sldId id="312" r:id="rId27"/>
  </p:sldIdLst>
  <p:sldSz cx="11430000" cy="6445250"/>
  <p:notesSz cx="11430000" cy="6445250"/>
  <p:custDataLst>
    <p:tags r:id="rId28"/>
  </p:custDataLst>
  <p:defaultTextStyle>
    <a:defPPr>
      <a:defRPr kern="0"/>
    </a:defPPr>
  </p:defaultTextStyle>
  <p:extLst>
    <p:ext uri="{EFAFB233-063F-42B5-8137-9DF3F51BA10A}">
      <p15:sldGuideLst xmlns:p15="http://schemas.microsoft.com/office/powerpoint/2012/main">
        <p15:guide id="1" orient="horz" pos="2916"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3" d="100"/>
          <a:sy n="83" d="100"/>
        </p:scale>
        <p:origin x="854" y="62"/>
      </p:cViewPr>
      <p:guideLst>
        <p:guide orient="horz" pos="2916"/>
        <p:guide pos="2160"/>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15T20:35:19.8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80,'0'-1,"0"0,0 0,1 0,-1 0,1 0,-1 0,1 0,-1 1,1-1,0 0,-1 0,1 0,0 1,0-1,-1 0,1 1,0-1,0 1,0-1,0 1,0-1,0 1,0 0,0 0,0-1,0 1,0 0,1 0,36-5,-32 5,167-6,-86 4,94-13,-88 1,184-5,-233 20,40 0,109 15,-108-8,1-3,93-6,-53-1,252 17,-237-4,166-9,-142-5,635 4,-770 0,54 10,6 1,-67-10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1998027"/>
            <a:ext cx="9715500" cy="1353502"/>
          </a:xfrm>
          <a:prstGeom prst="rect">
            <a:avLst/>
          </a:prstGeom>
        </p:spPr>
        <p:txBody>
          <a:bodyPr wrap="square" lIns="0" tIns="0" rIns="0" bIns="0">
            <a:spAutoFit/>
          </a:bodyPr>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subTitle" idx="4"/>
          </p:nvPr>
        </p:nvSpPr>
        <p:spPr>
          <a:xfrm>
            <a:off x="1714500" y="3609340"/>
            <a:ext cx="8001000" cy="1611312"/>
          </a:xfrm>
          <a:prstGeom prst="rect">
            <a:avLst/>
          </a:prstGeom>
        </p:spPr>
        <p:txBody>
          <a:bodyPr wrap="square" lIns="0" tIns="0" rIns="0" bIns="0">
            <a:spAutoFit/>
          </a:bodyPr>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body" idx="1"/>
          </p:nvPr>
        </p:nvSpPr>
        <p:spPr/>
        <p:txBody>
          <a:bodyPr lIns="0" tIns="0" rIns="0" bIns="0"/>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1998027"/>
            <a:ext cx="9715500" cy="1353502"/>
          </a:xfrm>
          <a:prstGeom prst="rect">
            <a:avLst/>
          </a:prstGeom>
        </p:spPr>
        <p:txBody>
          <a:bodyPr wrap="square" lIns="0" tIns="0" rIns="0" bIns="0">
            <a:spAutoFit/>
          </a:bodyPr>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subTitle" idx="4"/>
          </p:nvPr>
        </p:nvSpPr>
        <p:spPr>
          <a:xfrm>
            <a:off x="1714500" y="3609340"/>
            <a:ext cx="8001000" cy="1611312"/>
          </a:xfrm>
          <a:prstGeom prst="rect">
            <a:avLst/>
          </a:prstGeom>
        </p:spPr>
        <p:txBody>
          <a:bodyPr wrap="square" lIns="0" tIns="0" rIns="0" bIns="0">
            <a:spAutoFit/>
          </a:bodyPr>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body" idx="1"/>
          </p:nvPr>
        </p:nvSpPr>
        <p:spPr/>
        <p:txBody>
          <a:bodyPr lIns="0" tIns="0" rIns="0" bIns="0"/>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sz="half" idx="2"/>
          </p:nvPr>
        </p:nvSpPr>
        <p:spPr>
          <a:xfrm>
            <a:off x="571500" y="1482407"/>
            <a:ext cx="4972050" cy="4253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482407"/>
            <a:ext cx="4972050" cy="42538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25"/>
            <a:ext cx="11430000" cy="6429375"/>
          </a:xfrm>
          <a:custGeom>
            <a:avLst/>
            <a:gdLst/>
            <a:ahLst/>
            <a:cxnLst/>
            <a:rect l="l" t="t" r="r" b="b"/>
            <a:pathLst>
              <a:path w="11430000" h="6429375">
                <a:moveTo>
                  <a:pt x="11430000" y="0"/>
                </a:moveTo>
                <a:lnTo>
                  <a:pt x="0" y="0"/>
                </a:lnTo>
                <a:lnTo>
                  <a:pt x="0" y="6429375"/>
                </a:lnTo>
                <a:lnTo>
                  <a:pt x="11430000" y="6429375"/>
                </a:lnTo>
                <a:lnTo>
                  <a:pt x="11430000" y="0"/>
                </a:lnTo>
                <a:close/>
              </a:path>
            </a:pathLst>
          </a:custGeom>
          <a:solidFill>
            <a:srgbClr val="080D25"/>
          </a:solidFill>
        </p:spPr>
        <p:txBody>
          <a:bodyPr wrap="square" lIns="0" tIns="0" rIns="0" bIns="0" rtlCol="0"/>
          <a:lstStyle/>
          <a:p>
            <a:endParaRPr/>
          </a:p>
        </p:txBody>
      </p:sp>
      <p:sp>
        <p:nvSpPr>
          <p:cNvPr id="2" name="Holder 2"/>
          <p:cNvSpPr>
            <a:spLocks noGrp="1"/>
          </p:cNvSpPr>
          <p:nvPr>
            <p:ph type="title"/>
          </p:nvPr>
        </p:nvSpPr>
        <p:spPr>
          <a:xfrm>
            <a:off x="4893716" y="525367"/>
            <a:ext cx="5792470" cy="557530"/>
          </a:xfrm>
          <a:prstGeom prst="rect">
            <a:avLst/>
          </a:prstGeom>
        </p:spPr>
        <p:txBody>
          <a:bodyPr wrap="square" lIns="0" tIns="0" rIns="0" bIns="0">
            <a:spAutoFit/>
          </a:bodyPr>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body" idx="1"/>
          </p:nvPr>
        </p:nvSpPr>
        <p:spPr>
          <a:xfrm>
            <a:off x="4893716" y="3137407"/>
            <a:ext cx="5697220" cy="1435100"/>
          </a:xfrm>
          <a:prstGeom prst="rect">
            <a:avLst/>
          </a:prstGeom>
        </p:spPr>
        <p:txBody>
          <a:bodyPr wrap="square" lIns="0" tIns="0" rIns="0" bIns="0">
            <a:spAutoFit/>
          </a:bodyPr>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25"/>
            <a:ext cx="11430000" cy="6429375"/>
          </a:xfrm>
          <a:custGeom>
            <a:avLst/>
            <a:gdLst/>
            <a:ahLst/>
            <a:cxnLst/>
            <a:rect l="l" t="t" r="r" b="b"/>
            <a:pathLst>
              <a:path w="11430000" h="6429375">
                <a:moveTo>
                  <a:pt x="11430000" y="0"/>
                </a:moveTo>
                <a:lnTo>
                  <a:pt x="0" y="0"/>
                </a:lnTo>
                <a:lnTo>
                  <a:pt x="0" y="6429375"/>
                </a:lnTo>
                <a:lnTo>
                  <a:pt x="11430000" y="6429375"/>
                </a:lnTo>
                <a:lnTo>
                  <a:pt x="11430000" y="0"/>
                </a:lnTo>
                <a:close/>
              </a:path>
            </a:pathLst>
          </a:custGeom>
          <a:solidFill>
            <a:srgbClr val="080D25"/>
          </a:solidFill>
        </p:spPr>
        <p:txBody>
          <a:bodyPr wrap="square" lIns="0" tIns="0" rIns="0" bIns="0" rtlCol="0"/>
          <a:lstStyle/>
          <a:p>
            <a:endParaRPr/>
          </a:p>
        </p:txBody>
      </p:sp>
      <p:sp>
        <p:nvSpPr>
          <p:cNvPr id="2" name="Holder 2"/>
          <p:cNvSpPr>
            <a:spLocks noGrp="1"/>
          </p:cNvSpPr>
          <p:nvPr>
            <p:ph type="title"/>
          </p:nvPr>
        </p:nvSpPr>
        <p:spPr>
          <a:xfrm>
            <a:off x="4893716" y="525367"/>
            <a:ext cx="5792470" cy="557530"/>
          </a:xfrm>
          <a:prstGeom prst="rect">
            <a:avLst/>
          </a:prstGeom>
        </p:spPr>
        <p:txBody>
          <a:bodyPr wrap="square" lIns="0" tIns="0" rIns="0" bIns="0">
            <a:spAutoFit/>
          </a:bodyPr>
          <a:lstStyle>
            <a:lvl1pPr>
              <a:defRPr sz="3450" b="0" i="0">
                <a:solidFill>
                  <a:schemeClr val="bg1"/>
                </a:solidFill>
                <a:latin typeface="Book Antiqua" panose="02040602050305030304"/>
                <a:cs typeface="Book Antiqua" panose="02040602050305030304"/>
              </a:defRPr>
            </a:lvl1pPr>
          </a:lstStyle>
          <a:p>
            <a:endParaRPr/>
          </a:p>
        </p:txBody>
      </p:sp>
      <p:sp>
        <p:nvSpPr>
          <p:cNvPr id="3" name="Holder 3"/>
          <p:cNvSpPr>
            <a:spLocks noGrp="1"/>
          </p:cNvSpPr>
          <p:nvPr>
            <p:ph type="body" idx="1"/>
          </p:nvPr>
        </p:nvSpPr>
        <p:spPr>
          <a:xfrm>
            <a:off x="4893716" y="3137407"/>
            <a:ext cx="5697220" cy="1435100"/>
          </a:xfrm>
          <a:prstGeom prst="rect">
            <a:avLst/>
          </a:prstGeom>
        </p:spPr>
        <p:txBody>
          <a:bodyPr wrap="square" lIns="0" tIns="0" rIns="0" bIns="0">
            <a:spAutoFit/>
          </a:bodyPr>
          <a:lstStyle>
            <a:lvl1pPr>
              <a:defRPr sz="1400" b="0" i="0">
                <a:solidFill>
                  <a:srgbClr val="EBECEF"/>
                </a:solidFill>
                <a:latin typeface="Calibri" panose="020F0502020204030204"/>
                <a:cs typeface="Calibri" panose="020F0502020204030204"/>
              </a:defRPr>
            </a:lvl1pPr>
          </a:lstStyle>
          <a:p>
            <a:endParaRPr/>
          </a:p>
        </p:txBody>
      </p:sp>
      <p:sp>
        <p:nvSpPr>
          <p:cNvPr id="4" name="Holder 4"/>
          <p:cNvSpPr>
            <a:spLocks noGrp="1"/>
          </p:cNvSpPr>
          <p:nvPr>
            <p:ph type="ftr" sz="quarter" idx="5"/>
          </p:nvPr>
        </p:nvSpPr>
        <p:spPr>
          <a:xfrm>
            <a:off x="3886200" y="5994082"/>
            <a:ext cx="3657600" cy="322262"/>
          </a:xfrm>
          <a:prstGeom prst="rect">
            <a:avLst/>
          </a:prstGeom>
        </p:spPr>
        <p:txBody>
          <a:bodyPr wrap="square" lIns="0" tIns="0" rIns="0" bIns="0">
            <a:spAutoFit/>
          </a:bodyPr>
          <a:lstStyle>
            <a:defPPr>
              <a:defRPr kern="0"/>
            </a:defPPr>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994082"/>
            <a:ext cx="2628900" cy="322262"/>
          </a:xfrm>
          <a:prstGeom prst="rect">
            <a:avLst/>
          </a:prstGeom>
        </p:spPr>
        <p:txBody>
          <a:bodyPr wrap="square" lIns="0" tIns="0" rIns="0" bIns="0">
            <a:spAutoFit/>
          </a:bodyPr>
          <a:lstStyle>
            <a:defPPr>
              <a:defRPr kern="0"/>
            </a:defPPr>
            <a:lvl1pPr algn="l">
              <a:defRPr>
                <a:solidFill>
                  <a:schemeClr val="tx1">
                    <a:tint val="75000"/>
                  </a:schemeClr>
                </a:solidFill>
              </a:defRPr>
            </a:lvl1pPr>
          </a:lstStyle>
          <a:p>
            <a:fld id="{1D8BD707-D9CF-40AE-B4C6-C98DA3205C09}" type="datetimeFigureOut">
              <a:rPr lang="en-US"/>
              <a:t>6/16/2025</a:t>
            </a:fld>
            <a:endParaRPr lang="en-US"/>
          </a:p>
        </p:txBody>
      </p:sp>
      <p:sp>
        <p:nvSpPr>
          <p:cNvPr id="6" name="Holder 6"/>
          <p:cNvSpPr>
            <a:spLocks noGrp="1"/>
          </p:cNvSpPr>
          <p:nvPr>
            <p:ph type="sldNum" sz="quarter" idx="7"/>
          </p:nvPr>
        </p:nvSpPr>
        <p:spPr>
          <a:xfrm>
            <a:off x="8229600" y="5994082"/>
            <a:ext cx="2628900" cy="322262"/>
          </a:xfrm>
          <a:prstGeom prst="rect">
            <a:avLst/>
          </a:prstGeom>
        </p:spPr>
        <p:txBody>
          <a:bodyPr wrap="square" lIns="0" tIns="0" rIns="0" bIns="0">
            <a:spAutoFit/>
          </a:bodyPr>
          <a:lstStyle>
            <a:defPPr>
              <a:defRPr kern="0"/>
            </a:defPPr>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27025"/>
            <a:ext cx="10172700" cy="3108543"/>
          </a:xfrm>
          <a:prstGeom prst="rect">
            <a:avLst/>
          </a:prstGeom>
        </p:spPr>
        <p:txBody>
          <a:bodyPr wrap="square">
            <a:spAutoFit/>
          </a:bodyPr>
          <a:lstStyle/>
          <a:p>
            <a:r>
              <a:rPr lang="en-US">
                <a:latin typeface="Baskerville Old Face" panose="02020602080505020303" pitchFamily="18" charset="0"/>
              </a:rPr>
              <a:t>                                      </a:t>
            </a:r>
            <a:r>
              <a:rPr lang="en-US" sz="4000">
                <a:solidFill>
                  <a:schemeClr val="bg1"/>
                </a:solidFill>
                <a:latin typeface="Baskerville Old Face" panose="02020602080505020303" pitchFamily="18" charset="0"/>
              </a:rPr>
              <a:t>HPE CTY: TEAM-3</a:t>
            </a:r>
          </a:p>
          <a:p>
            <a:br>
              <a:rPr lang="en-US" sz="4000">
                <a:solidFill>
                  <a:schemeClr val="bg1"/>
                </a:solidFill>
                <a:latin typeface="Baskerville Old Face" panose="02020602080505020303" pitchFamily="18" charset="0"/>
              </a:rPr>
            </a:br>
            <a:r>
              <a:rPr lang="en-US" sz="4000">
                <a:solidFill>
                  <a:schemeClr val="bg1"/>
                </a:solidFill>
                <a:latin typeface="Baskerville Old Face" panose="02020602080505020303" pitchFamily="18" charset="0"/>
              </a:rPr>
              <a:t>CAPACITY ADVISOR FOR MONITORING               			RESOURCES</a:t>
            </a:r>
            <a:br>
              <a:rPr lang="en-IN">
                <a:latin typeface="Baskerville Old Face" panose="02020602080505020303" pitchFamily="18" charset="0"/>
              </a:rPr>
            </a:br>
            <a:br>
              <a:rPr lang="en-IN"/>
            </a:br>
            <a:r>
              <a:rPr lang="en-IN"/>
              <a:t>			</a:t>
            </a:r>
          </a:p>
        </p:txBody>
      </p:sp>
      <p:pic>
        <p:nvPicPr>
          <p:cNvPr id="3" name="Picture 2"/>
          <p:cNvPicPr>
            <a:picLocks noChangeAspect="1"/>
          </p:cNvPicPr>
          <p:nvPr/>
        </p:nvPicPr>
        <p:blipFill>
          <a:blip r:embed="rId2"/>
          <a:stretch>
            <a:fillRect/>
          </a:stretch>
        </p:blipFill>
        <p:spPr>
          <a:xfrm>
            <a:off x="1676400" y="3298825"/>
            <a:ext cx="8267700" cy="2620466"/>
          </a:xfrm>
          <a:prstGeom prst="rect">
            <a:avLst/>
          </a:prstGeom>
          <a:ln>
            <a:noFill/>
          </a:ln>
          <a:effectLst>
            <a:softEdge rad="112500"/>
          </a:effec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58365" y="525145"/>
            <a:ext cx="9172575" cy="548005"/>
          </a:xfrm>
          <a:prstGeom prst="rect">
            <a:avLst/>
          </a:prstGeom>
        </p:spPr>
        <p:txBody>
          <a:bodyPr vert="horz" wrap="square" lIns="0" tIns="17145" rIns="0" bIns="0" rtlCol="0">
            <a:spAutoFit/>
          </a:bodyPr>
          <a:lstStyle/>
          <a:p>
            <a:pPr marL="12700">
              <a:lnSpc>
                <a:spcPct val="100000"/>
              </a:lnSpc>
              <a:spcBef>
                <a:spcPts val="135"/>
              </a:spcBef>
            </a:pPr>
            <a:r>
              <a:rPr lang="en-US" altLang="en-US" spc="150" dirty="0"/>
              <a:t>Monitoring Pipeline Overview</a:t>
            </a:r>
          </a:p>
        </p:txBody>
      </p:sp>
      <p:sp>
        <p:nvSpPr>
          <p:cNvPr id="4" name="object 4"/>
          <p:cNvSpPr txBox="1"/>
          <p:nvPr/>
        </p:nvSpPr>
        <p:spPr>
          <a:xfrm>
            <a:off x="4893716" y="1308608"/>
            <a:ext cx="5779135" cy="858520"/>
          </a:xfrm>
          <a:prstGeom prst="rect">
            <a:avLst/>
          </a:prstGeom>
        </p:spPr>
        <p:txBody>
          <a:bodyPr vert="horz" wrap="square" lIns="0" tIns="6350" rIns="0" bIns="0" rtlCol="0">
            <a:spAutoFit/>
          </a:bodyPr>
          <a:lstStyle/>
          <a:p>
            <a:pPr marL="12700" marR="5080">
              <a:lnSpc>
                <a:spcPct val="132000"/>
              </a:lnSpc>
              <a:spcBef>
                <a:spcPts val="50"/>
              </a:spcBef>
            </a:pPr>
            <a:r>
              <a:rPr lang="en-US" altLang="en-US" sz="1400">
                <a:solidFill>
                  <a:schemeClr val="bg1"/>
                </a:solidFill>
                <a:latin typeface="Calibri" panose="020F0502020204030204"/>
                <a:cs typeface="Calibri" panose="020F0502020204030204"/>
              </a:rPr>
              <a:t>Our system monitors Kafka memory and system metrics. It uses Prometheus exporters to collect data. The pipeline simulates message load and logs metrics to a CSV file.</a:t>
            </a:r>
          </a:p>
        </p:txBody>
      </p:sp>
      <p:grpSp>
        <p:nvGrpSpPr>
          <p:cNvPr id="5" name="object 5"/>
          <p:cNvGrpSpPr/>
          <p:nvPr/>
        </p:nvGrpSpPr>
        <p:grpSpPr>
          <a:xfrm>
            <a:off x="4899660" y="2699384"/>
            <a:ext cx="897890" cy="1075055"/>
            <a:chOff x="4899660" y="2699384"/>
            <a:chExt cx="897890" cy="1075055"/>
          </a:xfrm>
        </p:grpSpPr>
        <p:sp>
          <p:nvSpPr>
            <p:cNvPr id="6" name="object 6"/>
            <p:cNvSpPr/>
            <p:nvPr/>
          </p:nvSpPr>
          <p:spPr>
            <a:xfrm>
              <a:off x="4905375" y="2705099"/>
              <a:ext cx="886460" cy="1063625"/>
            </a:xfrm>
            <a:custGeom>
              <a:avLst/>
              <a:gdLst/>
              <a:ahLst/>
              <a:cxnLst/>
              <a:rect l="l" t="t" r="r" b="b"/>
              <a:pathLst>
                <a:path w="886460" h="1063625">
                  <a:moveTo>
                    <a:pt x="886053" y="0"/>
                  </a:moveTo>
                  <a:lnTo>
                    <a:pt x="443026" y="177215"/>
                  </a:lnTo>
                  <a:lnTo>
                    <a:pt x="0" y="0"/>
                  </a:lnTo>
                  <a:lnTo>
                    <a:pt x="0" y="886015"/>
                  </a:lnTo>
                  <a:lnTo>
                    <a:pt x="443026" y="1063231"/>
                  </a:lnTo>
                  <a:lnTo>
                    <a:pt x="886053" y="886015"/>
                  </a:lnTo>
                  <a:lnTo>
                    <a:pt x="886053" y="0"/>
                  </a:lnTo>
                  <a:close/>
                </a:path>
              </a:pathLst>
            </a:custGeom>
            <a:solidFill>
              <a:srgbClr val="283057"/>
            </a:solidFill>
          </p:spPr>
          <p:txBody>
            <a:bodyPr wrap="square" lIns="0" tIns="0" rIns="0" bIns="0" rtlCol="0"/>
            <a:lstStyle/>
            <a:p>
              <a:endParaRPr/>
            </a:p>
          </p:txBody>
        </p:sp>
        <p:sp>
          <p:nvSpPr>
            <p:cNvPr id="7" name="object 7"/>
            <p:cNvSpPr/>
            <p:nvPr/>
          </p:nvSpPr>
          <p:spPr>
            <a:xfrm>
              <a:off x="4905375" y="2705099"/>
              <a:ext cx="886460" cy="1063625"/>
            </a:xfrm>
            <a:custGeom>
              <a:avLst/>
              <a:gdLst/>
              <a:ahLst/>
              <a:cxnLst/>
              <a:rect l="l" t="t" r="r" b="b"/>
              <a:pathLst>
                <a:path w="886460" h="1063625">
                  <a:moveTo>
                    <a:pt x="0" y="886015"/>
                  </a:moveTo>
                  <a:lnTo>
                    <a:pt x="443026" y="1063231"/>
                  </a:lnTo>
                  <a:lnTo>
                    <a:pt x="886053" y="886015"/>
                  </a:lnTo>
                  <a:lnTo>
                    <a:pt x="886053" y="0"/>
                  </a:lnTo>
                  <a:lnTo>
                    <a:pt x="443026" y="177215"/>
                  </a:lnTo>
                  <a:lnTo>
                    <a:pt x="0" y="0"/>
                  </a:lnTo>
                  <a:lnTo>
                    <a:pt x="0" y="886015"/>
                  </a:lnTo>
                  <a:close/>
                </a:path>
              </a:pathLst>
            </a:custGeom>
            <a:ln w="11075">
              <a:solidFill>
                <a:srgbClr val="404A6F"/>
              </a:solidFill>
            </a:ln>
          </p:spPr>
          <p:txBody>
            <a:bodyPr wrap="square" lIns="0" tIns="0" rIns="0" bIns="0" rtlCol="0"/>
            <a:lstStyle/>
            <a:p>
              <a:endParaRPr/>
            </a:p>
          </p:txBody>
        </p:sp>
      </p:grpSp>
      <p:sp>
        <p:nvSpPr>
          <p:cNvPr id="8" name="object 8"/>
          <p:cNvSpPr txBox="1"/>
          <p:nvPr/>
        </p:nvSpPr>
        <p:spPr>
          <a:xfrm>
            <a:off x="5275605" y="3036252"/>
            <a:ext cx="147320" cy="344805"/>
          </a:xfrm>
          <a:prstGeom prst="rect">
            <a:avLst/>
          </a:prstGeom>
        </p:spPr>
        <p:txBody>
          <a:bodyPr vert="horz" wrap="square" lIns="0" tIns="11430" rIns="0" bIns="0" rtlCol="0">
            <a:spAutoFit/>
          </a:bodyPr>
          <a:lstStyle/>
          <a:p>
            <a:pPr marL="12700">
              <a:lnSpc>
                <a:spcPct val="100000"/>
              </a:lnSpc>
              <a:spcBef>
                <a:spcPts val="90"/>
              </a:spcBef>
            </a:pPr>
            <a:r>
              <a:rPr sz="2100" spc="-50" dirty="0">
                <a:solidFill>
                  <a:srgbClr val="EBECEF"/>
                </a:solidFill>
                <a:latin typeface="Book Antiqua" panose="02040602050305030304"/>
                <a:cs typeface="Book Antiqua" panose="02040602050305030304"/>
              </a:rPr>
              <a:t>1</a:t>
            </a:r>
            <a:endParaRPr sz="2100">
              <a:latin typeface="Book Antiqua" panose="02040602050305030304"/>
              <a:cs typeface="Book Antiqua" panose="02040602050305030304"/>
            </a:endParaRPr>
          </a:p>
        </p:txBody>
      </p:sp>
      <p:sp>
        <p:nvSpPr>
          <p:cNvPr id="9" name="object 9"/>
          <p:cNvSpPr txBox="1"/>
          <p:nvPr/>
        </p:nvSpPr>
        <p:spPr>
          <a:xfrm>
            <a:off x="6045200" y="2861310"/>
            <a:ext cx="4725670" cy="586740"/>
          </a:xfrm>
          <a:prstGeom prst="rect">
            <a:avLst/>
          </a:prstGeom>
        </p:spPr>
        <p:txBody>
          <a:bodyPr vert="horz" wrap="square" lIns="0" tIns="11430" rIns="0" bIns="0" rtlCol="0">
            <a:noAutofit/>
          </a:bodyPr>
          <a:lstStyle/>
          <a:p>
            <a:pPr marL="12700">
              <a:lnSpc>
                <a:spcPct val="100000"/>
              </a:lnSpc>
              <a:spcBef>
                <a:spcPts val="90"/>
              </a:spcBef>
            </a:pPr>
            <a:r>
              <a:rPr lang="en-US" altLang="en-US" sz="1750" dirty="0">
                <a:solidFill>
                  <a:schemeClr val="bg1"/>
                </a:solidFill>
                <a:latin typeface="Book Antiqua" panose="02040602050305030304"/>
                <a:cs typeface="Book Antiqua" panose="02040602050305030304"/>
              </a:rPr>
              <a:t>Kafka Message Load through producer script.</a:t>
            </a:r>
          </a:p>
        </p:txBody>
      </p:sp>
      <p:grpSp>
        <p:nvGrpSpPr>
          <p:cNvPr id="10" name="object 10"/>
          <p:cNvGrpSpPr/>
          <p:nvPr/>
        </p:nvGrpSpPr>
        <p:grpSpPr>
          <a:xfrm>
            <a:off x="4899660" y="3756659"/>
            <a:ext cx="897890" cy="1075055"/>
            <a:chOff x="4899660" y="3756659"/>
            <a:chExt cx="897890" cy="1075055"/>
          </a:xfrm>
        </p:grpSpPr>
        <p:sp>
          <p:nvSpPr>
            <p:cNvPr id="11" name="object 11"/>
            <p:cNvSpPr/>
            <p:nvPr/>
          </p:nvSpPr>
          <p:spPr>
            <a:xfrm>
              <a:off x="4905375" y="3762374"/>
              <a:ext cx="886460" cy="1063625"/>
            </a:xfrm>
            <a:custGeom>
              <a:avLst/>
              <a:gdLst/>
              <a:ahLst/>
              <a:cxnLst/>
              <a:rect l="l" t="t" r="r" b="b"/>
              <a:pathLst>
                <a:path w="886460" h="1063625">
                  <a:moveTo>
                    <a:pt x="886053" y="0"/>
                  </a:moveTo>
                  <a:lnTo>
                    <a:pt x="443026" y="177215"/>
                  </a:lnTo>
                  <a:lnTo>
                    <a:pt x="0" y="0"/>
                  </a:lnTo>
                  <a:lnTo>
                    <a:pt x="0" y="886015"/>
                  </a:lnTo>
                  <a:lnTo>
                    <a:pt x="443026" y="1063231"/>
                  </a:lnTo>
                  <a:lnTo>
                    <a:pt x="886053" y="886015"/>
                  </a:lnTo>
                  <a:lnTo>
                    <a:pt x="886053" y="0"/>
                  </a:lnTo>
                  <a:close/>
                </a:path>
              </a:pathLst>
            </a:custGeom>
            <a:solidFill>
              <a:srgbClr val="283057"/>
            </a:solidFill>
          </p:spPr>
          <p:txBody>
            <a:bodyPr wrap="square" lIns="0" tIns="0" rIns="0" bIns="0" rtlCol="0"/>
            <a:lstStyle/>
            <a:p>
              <a:endParaRPr/>
            </a:p>
          </p:txBody>
        </p:sp>
        <p:sp>
          <p:nvSpPr>
            <p:cNvPr id="12" name="object 12"/>
            <p:cNvSpPr/>
            <p:nvPr/>
          </p:nvSpPr>
          <p:spPr>
            <a:xfrm>
              <a:off x="4905375" y="3762374"/>
              <a:ext cx="886460" cy="1063625"/>
            </a:xfrm>
            <a:custGeom>
              <a:avLst/>
              <a:gdLst/>
              <a:ahLst/>
              <a:cxnLst/>
              <a:rect l="l" t="t" r="r" b="b"/>
              <a:pathLst>
                <a:path w="886460" h="1063625">
                  <a:moveTo>
                    <a:pt x="0" y="886015"/>
                  </a:moveTo>
                  <a:lnTo>
                    <a:pt x="443026" y="1063231"/>
                  </a:lnTo>
                  <a:lnTo>
                    <a:pt x="886053" y="886015"/>
                  </a:lnTo>
                  <a:lnTo>
                    <a:pt x="886053" y="0"/>
                  </a:lnTo>
                  <a:lnTo>
                    <a:pt x="443026" y="177215"/>
                  </a:lnTo>
                  <a:lnTo>
                    <a:pt x="0" y="0"/>
                  </a:lnTo>
                  <a:lnTo>
                    <a:pt x="0" y="886015"/>
                  </a:lnTo>
                  <a:close/>
                </a:path>
              </a:pathLst>
            </a:custGeom>
            <a:ln w="11075">
              <a:solidFill>
                <a:srgbClr val="404A6F"/>
              </a:solidFill>
            </a:ln>
          </p:spPr>
          <p:txBody>
            <a:bodyPr wrap="square" lIns="0" tIns="0" rIns="0" bIns="0" rtlCol="0"/>
            <a:lstStyle/>
            <a:p>
              <a:endParaRPr/>
            </a:p>
          </p:txBody>
        </p:sp>
      </p:grpSp>
      <p:sp>
        <p:nvSpPr>
          <p:cNvPr id="13" name="object 13"/>
          <p:cNvSpPr txBox="1"/>
          <p:nvPr/>
        </p:nvSpPr>
        <p:spPr>
          <a:xfrm>
            <a:off x="5256110" y="4103052"/>
            <a:ext cx="186690" cy="344805"/>
          </a:xfrm>
          <a:prstGeom prst="rect">
            <a:avLst/>
          </a:prstGeom>
        </p:spPr>
        <p:txBody>
          <a:bodyPr vert="horz" wrap="square" lIns="0" tIns="11430" rIns="0" bIns="0" rtlCol="0">
            <a:spAutoFit/>
          </a:bodyPr>
          <a:lstStyle/>
          <a:p>
            <a:pPr marL="12700">
              <a:lnSpc>
                <a:spcPct val="100000"/>
              </a:lnSpc>
              <a:spcBef>
                <a:spcPts val="90"/>
              </a:spcBef>
            </a:pPr>
            <a:r>
              <a:rPr sz="2100" spc="160" dirty="0">
                <a:solidFill>
                  <a:srgbClr val="EBECEF"/>
                </a:solidFill>
                <a:latin typeface="Book Antiqua" panose="02040602050305030304"/>
                <a:cs typeface="Book Antiqua" panose="02040602050305030304"/>
              </a:rPr>
              <a:t>2</a:t>
            </a:r>
            <a:endParaRPr sz="2100">
              <a:latin typeface="Book Antiqua" panose="02040602050305030304"/>
              <a:cs typeface="Book Antiqua" panose="02040602050305030304"/>
            </a:endParaRPr>
          </a:p>
        </p:txBody>
      </p:sp>
      <p:sp>
        <p:nvSpPr>
          <p:cNvPr id="14" name="object 14"/>
          <p:cNvSpPr txBox="1"/>
          <p:nvPr/>
        </p:nvSpPr>
        <p:spPr>
          <a:xfrm>
            <a:off x="6045200" y="3928110"/>
            <a:ext cx="3249295" cy="521335"/>
          </a:xfrm>
          <a:prstGeom prst="rect">
            <a:avLst/>
          </a:prstGeom>
        </p:spPr>
        <p:txBody>
          <a:bodyPr vert="horz" wrap="square" lIns="0" tIns="11430" rIns="0" bIns="0" rtlCol="0">
            <a:noAutofit/>
          </a:bodyPr>
          <a:lstStyle/>
          <a:p>
            <a:pPr marL="12700">
              <a:lnSpc>
                <a:spcPct val="100000"/>
              </a:lnSpc>
              <a:spcBef>
                <a:spcPts val="90"/>
              </a:spcBef>
            </a:pPr>
            <a:r>
              <a:rPr lang="en-US" altLang="en-US" sz="1750" dirty="0">
                <a:solidFill>
                  <a:schemeClr val="bg1"/>
                </a:solidFill>
                <a:latin typeface="Book Antiqua" panose="02040602050305030304"/>
                <a:cs typeface="Book Antiqua" panose="02040602050305030304"/>
              </a:rPr>
              <a:t>Node Exporter &amp; JMX Exporter.</a:t>
            </a:r>
          </a:p>
        </p:txBody>
      </p:sp>
      <p:grpSp>
        <p:nvGrpSpPr>
          <p:cNvPr id="15" name="object 15"/>
          <p:cNvGrpSpPr/>
          <p:nvPr/>
        </p:nvGrpSpPr>
        <p:grpSpPr>
          <a:xfrm>
            <a:off x="4899837" y="4823636"/>
            <a:ext cx="897255" cy="1074420"/>
            <a:chOff x="4899837" y="4823636"/>
            <a:chExt cx="897255" cy="1074420"/>
          </a:xfrm>
        </p:grpSpPr>
        <p:sp>
          <p:nvSpPr>
            <p:cNvPr id="16" name="object 16"/>
            <p:cNvSpPr/>
            <p:nvPr/>
          </p:nvSpPr>
          <p:spPr>
            <a:xfrm>
              <a:off x="4905375" y="4829174"/>
              <a:ext cx="886460" cy="1063625"/>
            </a:xfrm>
            <a:custGeom>
              <a:avLst/>
              <a:gdLst/>
              <a:ahLst/>
              <a:cxnLst/>
              <a:rect l="l" t="t" r="r" b="b"/>
              <a:pathLst>
                <a:path w="886460" h="1063625">
                  <a:moveTo>
                    <a:pt x="886053" y="0"/>
                  </a:moveTo>
                  <a:lnTo>
                    <a:pt x="443026" y="177215"/>
                  </a:lnTo>
                  <a:lnTo>
                    <a:pt x="0" y="0"/>
                  </a:lnTo>
                  <a:lnTo>
                    <a:pt x="0" y="886019"/>
                  </a:lnTo>
                  <a:lnTo>
                    <a:pt x="443026" y="1063228"/>
                  </a:lnTo>
                  <a:lnTo>
                    <a:pt x="886053" y="886019"/>
                  </a:lnTo>
                  <a:lnTo>
                    <a:pt x="886053" y="0"/>
                  </a:lnTo>
                  <a:close/>
                </a:path>
              </a:pathLst>
            </a:custGeom>
            <a:solidFill>
              <a:srgbClr val="283057"/>
            </a:solidFill>
          </p:spPr>
          <p:txBody>
            <a:bodyPr wrap="square" lIns="0" tIns="0" rIns="0" bIns="0" rtlCol="0"/>
            <a:lstStyle/>
            <a:p>
              <a:endParaRPr/>
            </a:p>
          </p:txBody>
        </p:sp>
        <p:sp>
          <p:nvSpPr>
            <p:cNvPr id="17" name="object 17"/>
            <p:cNvSpPr/>
            <p:nvPr/>
          </p:nvSpPr>
          <p:spPr>
            <a:xfrm>
              <a:off x="4905375" y="4829174"/>
              <a:ext cx="886460" cy="1063625"/>
            </a:xfrm>
            <a:custGeom>
              <a:avLst/>
              <a:gdLst/>
              <a:ahLst/>
              <a:cxnLst/>
              <a:rect l="l" t="t" r="r" b="b"/>
              <a:pathLst>
                <a:path w="886460" h="1063625">
                  <a:moveTo>
                    <a:pt x="0" y="886019"/>
                  </a:moveTo>
                  <a:lnTo>
                    <a:pt x="443026" y="1063228"/>
                  </a:lnTo>
                  <a:lnTo>
                    <a:pt x="886053" y="886019"/>
                  </a:lnTo>
                  <a:lnTo>
                    <a:pt x="886053" y="0"/>
                  </a:lnTo>
                  <a:lnTo>
                    <a:pt x="443026" y="177215"/>
                  </a:lnTo>
                  <a:lnTo>
                    <a:pt x="0" y="0"/>
                  </a:lnTo>
                  <a:lnTo>
                    <a:pt x="0" y="886019"/>
                  </a:lnTo>
                  <a:close/>
                </a:path>
              </a:pathLst>
            </a:custGeom>
            <a:ln w="11075">
              <a:solidFill>
                <a:srgbClr val="404A6F"/>
              </a:solidFill>
            </a:ln>
          </p:spPr>
          <p:txBody>
            <a:bodyPr wrap="square" lIns="0" tIns="0" rIns="0" bIns="0" rtlCol="0"/>
            <a:lstStyle/>
            <a:p>
              <a:endParaRPr/>
            </a:p>
          </p:txBody>
        </p:sp>
      </p:grpSp>
      <p:sp>
        <p:nvSpPr>
          <p:cNvPr id="18" name="object 18"/>
          <p:cNvSpPr txBox="1"/>
          <p:nvPr/>
        </p:nvSpPr>
        <p:spPr>
          <a:xfrm>
            <a:off x="5263260" y="5169853"/>
            <a:ext cx="172720" cy="344805"/>
          </a:xfrm>
          <a:prstGeom prst="rect">
            <a:avLst/>
          </a:prstGeom>
        </p:spPr>
        <p:txBody>
          <a:bodyPr vert="horz" wrap="square" lIns="0" tIns="11430" rIns="0" bIns="0" rtlCol="0">
            <a:spAutoFit/>
          </a:bodyPr>
          <a:lstStyle/>
          <a:p>
            <a:pPr marL="12700">
              <a:lnSpc>
                <a:spcPct val="100000"/>
              </a:lnSpc>
              <a:spcBef>
                <a:spcPts val="90"/>
              </a:spcBef>
            </a:pPr>
            <a:r>
              <a:rPr sz="2100" spc="55" dirty="0">
                <a:solidFill>
                  <a:srgbClr val="EBECEF"/>
                </a:solidFill>
                <a:latin typeface="Book Antiqua" panose="02040602050305030304"/>
                <a:cs typeface="Book Antiqua" panose="02040602050305030304"/>
              </a:rPr>
              <a:t>3</a:t>
            </a:r>
            <a:endParaRPr sz="2100">
              <a:latin typeface="Book Antiqua" panose="02040602050305030304"/>
              <a:cs typeface="Book Antiqua" panose="02040602050305030304"/>
            </a:endParaRPr>
          </a:p>
        </p:txBody>
      </p:sp>
      <p:sp>
        <p:nvSpPr>
          <p:cNvPr id="19" name="object 19"/>
          <p:cNvSpPr txBox="1"/>
          <p:nvPr/>
        </p:nvSpPr>
        <p:spPr>
          <a:xfrm>
            <a:off x="6045200" y="4985385"/>
            <a:ext cx="2540635" cy="280670"/>
          </a:xfrm>
          <a:prstGeom prst="rect">
            <a:avLst/>
          </a:prstGeom>
        </p:spPr>
        <p:txBody>
          <a:bodyPr vert="horz" wrap="square" lIns="0" tIns="11430" rIns="0" bIns="0" rtlCol="0">
            <a:spAutoFit/>
          </a:bodyPr>
          <a:lstStyle/>
          <a:p>
            <a:pPr marL="12700">
              <a:lnSpc>
                <a:spcPct val="100000"/>
              </a:lnSpc>
              <a:spcBef>
                <a:spcPts val="90"/>
              </a:spcBef>
            </a:pPr>
            <a:r>
              <a:rPr lang="en-US" altLang="en-US" sz="1750" dirty="0">
                <a:solidFill>
                  <a:schemeClr val="bg1"/>
                </a:solidFill>
                <a:latin typeface="Book Antiqua" panose="02040602050305030304"/>
                <a:cs typeface="Book Antiqua" panose="02040602050305030304"/>
              </a:rPr>
              <a:t>Metric Collection</a:t>
            </a:r>
          </a:p>
        </p:txBody>
      </p:sp>
      <p:pic>
        <p:nvPicPr>
          <p:cNvPr id="24" name="Picture 23"/>
          <p:cNvPicPr>
            <a:picLocks noChangeAspect="1"/>
          </p:cNvPicPr>
          <p:nvPr/>
        </p:nvPicPr>
        <p:blipFill>
          <a:blip r:embed="rId2"/>
          <a:stretch>
            <a:fillRect/>
          </a:stretch>
        </p:blipFill>
        <p:spPr>
          <a:xfrm>
            <a:off x="152400" y="162408"/>
            <a:ext cx="1060753" cy="975514"/>
          </a:xfrm>
          <a:prstGeom prst="rect">
            <a:avLst/>
          </a:prstGeom>
        </p:spPr>
      </p:pic>
      <p:pic>
        <p:nvPicPr>
          <p:cNvPr id="20" name="Picture 19" descr="ChatGPT Image Jun 15, 2025, 10_59_24 PM"/>
          <p:cNvPicPr>
            <a:picLocks noChangeAspect="1"/>
          </p:cNvPicPr>
          <p:nvPr/>
        </p:nvPicPr>
        <p:blipFill>
          <a:blip r:embed="rId3"/>
          <a:stretch>
            <a:fillRect/>
          </a:stretch>
        </p:blipFill>
        <p:spPr>
          <a:xfrm>
            <a:off x="685800" y="2308225"/>
            <a:ext cx="2776855" cy="314833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257800" y="1546225"/>
            <a:ext cx="6147435" cy="3585210"/>
          </a:xfrm>
          <a:prstGeom prst="rect">
            <a:avLst/>
          </a:prstGeom>
        </p:spPr>
      </p:pic>
      <p:sp>
        <p:nvSpPr>
          <p:cNvPr id="2" name="Title 1"/>
          <p:cNvSpPr>
            <a:spLocks noGrp="1"/>
          </p:cNvSpPr>
          <p:nvPr>
            <p:ph type="title"/>
          </p:nvPr>
        </p:nvSpPr>
        <p:spPr>
          <a:xfrm>
            <a:off x="533400" y="327025"/>
            <a:ext cx="7764145" cy="530860"/>
          </a:xfrm>
        </p:spPr>
        <p:txBody>
          <a:bodyPr wrap="square"/>
          <a:lstStyle/>
          <a:p>
            <a:r>
              <a:rPr lang="en-US" b="1" dirty="0">
                <a:solidFill>
                  <a:schemeClr val="bg1"/>
                </a:solidFill>
                <a:latin typeface="Brygada 1918 Bold" pitchFamily="34" charset="0"/>
                <a:ea typeface="Brygada 1918 Bold" pitchFamily="34" charset="-122"/>
                <a:cs typeface="Brygada 1918 Bold" pitchFamily="34" charset="-120"/>
                <a:sym typeface="+mn-ea"/>
              </a:rPr>
              <a:t>Main Metrics Scraping Script</a:t>
            </a:r>
          </a:p>
        </p:txBody>
      </p:sp>
      <p:sp>
        <p:nvSpPr>
          <p:cNvPr id="3" name="Text Placeholder 2"/>
          <p:cNvSpPr>
            <a:spLocks noGrp="1"/>
          </p:cNvSpPr>
          <p:nvPr>
            <p:ph type="body" idx="1"/>
          </p:nvPr>
        </p:nvSpPr>
        <p:spPr>
          <a:xfrm>
            <a:off x="457200" y="4137025"/>
            <a:ext cx="4199890" cy="810260"/>
          </a:xfrm>
        </p:spPr>
        <p:txBody>
          <a:bodyPr>
            <a:noAutofit/>
          </a:bodyPr>
          <a:lstStyle/>
          <a:p>
            <a:pPr marL="0" indent="0" algn="l">
              <a:lnSpc>
                <a:spcPts val="2650"/>
              </a:lnSpc>
              <a:buNone/>
            </a:pPr>
            <a:r>
              <a:rPr lang="en-US" b="1" dirty="0">
                <a:solidFill>
                  <a:schemeClr val="bg1"/>
                </a:solidFill>
                <a:latin typeface="Montserrat Medium" pitchFamily="34" charset="0"/>
                <a:ea typeface="Montserrat Medium" pitchFamily="34" charset="-122"/>
                <a:cs typeface="Montserrat Medium" pitchFamily="34" charset="-120"/>
                <a:sym typeface="+mn-ea"/>
              </a:rPr>
              <a:t>The script logs all collected metrics to 'kafka_node_metrics.csv' every 4 seconds.</a:t>
            </a:r>
          </a:p>
        </p:txBody>
      </p:sp>
      <p:sp>
        <p:nvSpPr>
          <p:cNvPr id="7" name="Text Box 6"/>
          <p:cNvSpPr txBox="1"/>
          <p:nvPr/>
        </p:nvSpPr>
        <p:spPr>
          <a:xfrm>
            <a:off x="5334000" y="1546225"/>
            <a:ext cx="6324600" cy="2714625"/>
          </a:xfrm>
          <a:prstGeom prst="rect">
            <a:avLst/>
          </a:prstGeom>
          <a:noFill/>
        </p:spPr>
        <p:txBody>
          <a:bodyPr wrap="square" rtlCol="0">
            <a:noAutofit/>
          </a:bodyPr>
          <a:lstStyle/>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#Memory Usagemem_total = extract_value("node_memory_MemTotal_bytes",{})</a:t>
            </a:r>
          </a:p>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mem_avail = extract_value("node_memory_MemAvailable_bytes", {})</a:t>
            </a:r>
          </a:p>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if mem_total and mem_avail:    </a:t>
            </a:r>
          </a:p>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memory_usage = (1 - mem_avail / mem_total)*100</a:t>
            </a:r>
          </a:p>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else:    </a:t>
            </a:r>
          </a:p>
          <a:p>
            <a:pPr marL="0" indent="0" algn="l">
              <a:lnSpc>
                <a:spcPts val="2650"/>
              </a:lnSpc>
              <a:buNone/>
            </a:pPr>
            <a:r>
              <a:rPr lang="en-US" dirty="0">
                <a:solidFill>
                  <a:srgbClr val="F4CAB8"/>
                </a:solidFill>
                <a:highlight>
                  <a:srgbClr val="4D1700"/>
                </a:highlight>
                <a:latin typeface="Consolas Medium" pitchFamily="34" charset="0"/>
                <a:ea typeface="Consolas Medium" pitchFamily="34" charset="-122"/>
                <a:cs typeface="Consolas Medium" pitchFamily="34" charset="-120"/>
                <a:sym typeface="+mn-ea"/>
              </a:rPr>
              <a:t>memory_usage = 0.0  </a:t>
            </a:r>
            <a:endParaRPr lang="en-US" altLang="en-US">
              <a:solidFill>
                <a:schemeClr val="bg1"/>
              </a:solidFill>
              <a:effectLst>
                <a:outerShdw blurRad="38100" dist="19050" dir="2700000" algn="tl" rotWithShape="0">
                  <a:schemeClr val="dk1">
                    <a:alpha val="40000"/>
                  </a:schemeClr>
                </a:outerShdw>
              </a:effectLst>
            </a:endParaRPr>
          </a:p>
        </p:txBody>
      </p:sp>
      <p:sp>
        <p:nvSpPr>
          <p:cNvPr id="8" name="Text Box 7"/>
          <p:cNvSpPr txBox="1"/>
          <p:nvPr/>
        </p:nvSpPr>
        <p:spPr>
          <a:xfrm>
            <a:off x="381000" y="1393825"/>
            <a:ext cx="4485640" cy="1790065"/>
          </a:xfrm>
          <a:prstGeom prst="rect">
            <a:avLst/>
          </a:prstGeom>
          <a:noFill/>
        </p:spPr>
        <p:txBody>
          <a:bodyPr wrap="square" rtlCol="0">
            <a:spAutoFit/>
          </a:bodyPr>
          <a:lstStyle/>
          <a:p>
            <a:pPr marL="0" indent="0" algn="l">
              <a:lnSpc>
                <a:spcPts val="2650"/>
              </a:lnSpc>
              <a:buNone/>
            </a:pPr>
            <a:r>
              <a:rPr lang="en-US" sz="1400" dirty="0">
                <a:solidFill>
                  <a:schemeClr val="bg1"/>
                </a:solidFill>
                <a:latin typeface="Montserrat Medium" pitchFamily="34" charset="0"/>
                <a:ea typeface="Montserrat Medium" pitchFamily="34" charset="-122"/>
                <a:cs typeface="Montserrat Medium" pitchFamily="34" charset="-120"/>
                <a:sym typeface="+mn-ea"/>
              </a:rPr>
              <a:t>This script collects Kafka and system metrics. It uses JMX Exporter (port 7071) and Node Exporter (port 9100). Metrics include Kafka messages/bytes and system CPU/memory/disk usage.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6E58-6712-065B-1A51-E0969D182575}"/>
              </a:ext>
            </a:extLst>
          </p:cNvPr>
          <p:cNvSpPr txBox="1">
            <a:spLocks/>
          </p:cNvSpPr>
          <p:nvPr/>
        </p:nvSpPr>
        <p:spPr>
          <a:xfrm>
            <a:off x="304800" y="250826"/>
            <a:ext cx="4114800" cy="369332"/>
          </a:xfrm>
          <a:prstGeom prst="rect">
            <a:avLst/>
          </a:prstGeom>
        </p:spPr>
        <p:txBody>
          <a:bodyPr/>
          <a:lstStyle>
            <a:lvl1pPr>
              <a:defRPr>
                <a:latin typeface="+mj-lt"/>
                <a:ea typeface="+mj-ea"/>
                <a:cs typeface="+mj-cs"/>
              </a:defRPr>
            </a:lvl1pPr>
          </a:lstStyle>
          <a:p>
            <a:r>
              <a:rPr lang="en-IN" sz="2400" dirty="0">
                <a:solidFill>
                  <a:schemeClr val="bg1"/>
                </a:solidFill>
                <a:latin typeface="Book Antiqua" panose="02040602050305030304" pitchFamily="18" charset="0"/>
              </a:rPr>
              <a:t>DISK STRESS TEST</a:t>
            </a:r>
          </a:p>
        </p:txBody>
      </p:sp>
      <p:sp>
        <p:nvSpPr>
          <p:cNvPr id="3" name="TextBox 2">
            <a:extLst>
              <a:ext uri="{FF2B5EF4-FFF2-40B4-BE49-F238E27FC236}">
                <a16:creationId xmlns:a16="http://schemas.microsoft.com/office/drawing/2014/main" id="{4941687A-37C6-6160-056A-E7AC0C996F0C}"/>
              </a:ext>
            </a:extLst>
          </p:cNvPr>
          <p:cNvSpPr txBox="1"/>
          <p:nvPr/>
        </p:nvSpPr>
        <p:spPr>
          <a:xfrm>
            <a:off x="1143000" y="936625"/>
            <a:ext cx="8229600" cy="5878532"/>
          </a:xfrm>
          <a:prstGeom prst="rect">
            <a:avLst/>
          </a:prstGeom>
          <a:noFill/>
        </p:spPr>
        <p:txBody>
          <a:bodyPr wrap="square" rtlCol="0">
            <a:spAutoFit/>
          </a:bodyPr>
          <a:lstStyle/>
          <a:p>
            <a:r>
              <a:rPr lang="en-US" sz="1600" b="1" dirty="0">
                <a:solidFill>
                  <a:schemeClr val="bg1"/>
                </a:solidFill>
              </a:rPr>
              <a:t>Why Test Disk-Full Conditions?</a:t>
            </a:r>
          </a:p>
          <a:p>
            <a:r>
              <a:rPr lang="en-US" sz="1600" dirty="0">
                <a:solidFill>
                  <a:schemeClr val="bg1"/>
                </a:solidFill>
              </a:rPr>
              <a:t>Testing for disk-full conditions is critical because:</a:t>
            </a:r>
          </a:p>
          <a:p>
            <a:endParaRPr lang="en-US" sz="1600" dirty="0">
              <a:solidFill>
                <a:schemeClr val="bg1"/>
              </a:solidFill>
            </a:endParaRPr>
          </a:p>
          <a:p>
            <a:r>
              <a:rPr lang="en-US" sz="1600" b="1" dirty="0">
                <a:solidFill>
                  <a:schemeClr val="bg1"/>
                </a:solidFill>
              </a:rPr>
              <a:t>Simulating “Out of Space” Failures:</a:t>
            </a:r>
            <a:br>
              <a:rPr lang="en-US" sz="1600" dirty="0">
                <a:solidFill>
                  <a:schemeClr val="bg1"/>
                </a:solidFill>
              </a:rPr>
            </a:br>
            <a:r>
              <a:rPr lang="en-US" sz="1600" dirty="0">
                <a:solidFill>
                  <a:schemeClr val="bg1"/>
                </a:solidFill>
              </a:rPr>
              <a:t>In real-world scenarios, applications can unexpectedly run into storage limits. By simulating these failures, we can observe how our software behaves when the disk is full — whether it crashes, throws errors, or handles the situation gracefully.</a:t>
            </a:r>
          </a:p>
          <a:p>
            <a:endParaRPr lang="en-US" sz="1600" dirty="0">
              <a:solidFill>
                <a:schemeClr val="bg1"/>
              </a:solidFill>
            </a:endParaRPr>
          </a:p>
          <a:p>
            <a:endParaRPr lang="en-US" sz="1600" dirty="0">
              <a:solidFill>
                <a:schemeClr val="bg1"/>
              </a:solidFill>
            </a:endParaRPr>
          </a:p>
          <a:p>
            <a:r>
              <a:rPr lang="en-US" sz="1600" b="1" dirty="0">
                <a:solidFill>
                  <a:schemeClr val="bg1"/>
                </a:solidFill>
              </a:rPr>
              <a:t>Key Goals of This Test:</a:t>
            </a:r>
          </a:p>
          <a:p>
            <a:endParaRPr lang="en-US" sz="1600" b="1" dirty="0">
              <a:solidFill>
                <a:schemeClr val="bg1"/>
              </a:solidFill>
            </a:endParaRPr>
          </a:p>
          <a:p>
            <a:r>
              <a:rPr lang="en-US" sz="1600" b="1" dirty="0">
                <a:solidFill>
                  <a:schemeClr val="bg1"/>
                </a:solidFill>
              </a:rPr>
              <a:t>Quickly Consume Disk Space Without Heavy I/O:</a:t>
            </a:r>
            <a:br>
              <a:rPr lang="en-US" sz="1600" dirty="0">
                <a:solidFill>
                  <a:schemeClr val="bg1"/>
                </a:solidFill>
              </a:rPr>
            </a:br>
            <a:r>
              <a:rPr lang="en-US" sz="1600" dirty="0">
                <a:solidFill>
                  <a:schemeClr val="bg1"/>
                </a:solidFill>
              </a:rPr>
              <a:t>Instead of writing large amounts of real data — which can be slow and resource-intensive — we use sparse file allocation to instantly reserve space on disk with minimal overhead.</a:t>
            </a:r>
          </a:p>
          <a:p>
            <a:endParaRPr lang="en-US" sz="1600" dirty="0">
              <a:solidFill>
                <a:schemeClr val="bg1"/>
              </a:solidFill>
            </a:endParaRPr>
          </a:p>
          <a:p>
            <a:r>
              <a:rPr lang="en-US" sz="1600" b="1" dirty="0">
                <a:solidFill>
                  <a:schemeClr val="bg1"/>
                </a:solidFill>
              </a:rPr>
              <a:t>Leave a Precise 20 KB Buffer:</a:t>
            </a:r>
            <a:br>
              <a:rPr lang="en-US" sz="1600" dirty="0">
                <a:solidFill>
                  <a:schemeClr val="bg1"/>
                </a:solidFill>
              </a:rPr>
            </a:br>
            <a:r>
              <a:rPr lang="en-US" sz="1600" dirty="0">
                <a:solidFill>
                  <a:schemeClr val="bg1"/>
                </a:solidFill>
              </a:rPr>
              <a:t>We always leave 20 kilobytes of free space. This small buffer helps prevent the system from entering a completely unusable state and allows us to safely observe behavior near the failure threshold.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08961689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6C78D5-8517-3043-B3E4-B79840F05F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784225"/>
            <a:ext cx="4205331" cy="5330824"/>
          </a:xfrm>
          <a:prstGeom prst="rect">
            <a:avLst/>
          </a:prstGeom>
          <a:noFill/>
          <a:ln>
            <a:noFill/>
          </a:ln>
        </p:spPr>
      </p:pic>
      <p:sp>
        <p:nvSpPr>
          <p:cNvPr id="3" name="TextBox 2">
            <a:extLst>
              <a:ext uri="{FF2B5EF4-FFF2-40B4-BE49-F238E27FC236}">
                <a16:creationId xmlns:a16="http://schemas.microsoft.com/office/drawing/2014/main" id="{E655F961-6E54-D1E0-EF34-B51F33721111}"/>
              </a:ext>
            </a:extLst>
          </p:cNvPr>
          <p:cNvSpPr txBox="1"/>
          <p:nvPr/>
        </p:nvSpPr>
        <p:spPr>
          <a:xfrm>
            <a:off x="2057400" y="250825"/>
            <a:ext cx="2482334" cy="400110"/>
          </a:xfrm>
          <a:prstGeom prst="rect">
            <a:avLst/>
          </a:prstGeom>
          <a:noFill/>
        </p:spPr>
        <p:txBody>
          <a:bodyPr wrap="square" rtlCol="0">
            <a:spAutoFit/>
          </a:bodyPr>
          <a:lstStyle/>
          <a:p>
            <a:r>
              <a:rPr lang="en-IN" sz="2000" dirty="0">
                <a:solidFill>
                  <a:schemeClr val="bg1"/>
                </a:solidFill>
                <a:latin typeface="Book Antiqua" panose="02040602050305030304" pitchFamily="18" charset="0"/>
              </a:rPr>
              <a:t>Control-flow</a:t>
            </a:r>
            <a:r>
              <a:rPr lang="en-IN" sz="2000"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26698627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D334-C9C2-51C5-BFA2-7378E1500CAC}"/>
              </a:ext>
            </a:extLst>
          </p:cNvPr>
          <p:cNvSpPr txBox="1">
            <a:spLocks/>
          </p:cNvSpPr>
          <p:nvPr/>
        </p:nvSpPr>
        <p:spPr>
          <a:xfrm>
            <a:off x="228600" y="250825"/>
            <a:ext cx="4971186" cy="430887"/>
          </a:xfrm>
          <a:prstGeom prst="rect">
            <a:avLst/>
          </a:prstGeom>
        </p:spPr>
        <p:txBody>
          <a:bodyPr/>
          <a:lstStyle>
            <a:lvl1pPr>
              <a:defRPr>
                <a:latin typeface="+mj-lt"/>
                <a:ea typeface="+mj-ea"/>
                <a:cs typeface="+mj-cs"/>
              </a:defRPr>
            </a:lvl1pPr>
          </a:lstStyle>
          <a:p>
            <a:r>
              <a:rPr lang="en-IN" sz="2800" dirty="0">
                <a:solidFill>
                  <a:schemeClr val="bg1"/>
                </a:solidFill>
                <a:latin typeface="Book Antiqua" panose="02040602050305030304" pitchFamily="18" charset="0"/>
              </a:rPr>
              <a:t>Bash script to fill disk:</a:t>
            </a:r>
          </a:p>
        </p:txBody>
      </p:sp>
      <p:pic>
        <p:nvPicPr>
          <p:cNvPr id="3" name="Picture 2">
            <a:extLst>
              <a:ext uri="{FF2B5EF4-FFF2-40B4-BE49-F238E27FC236}">
                <a16:creationId xmlns:a16="http://schemas.microsoft.com/office/drawing/2014/main" id="{F0A449DA-9E5F-D536-959A-E829685FB552}"/>
              </a:ext>
            </a:extLst>
          </p:cNvPr>
          <p:cNvPicPr>
            <a:picLocks noChangeAspect="1"/>
          </p:cNvPicPr>
          <p:nvPr/>
        </p:nvPicPr>
        <p:blipFill>
          <a:blip r:embed="rId2"/>
          <a:stretch>
            <a:fillRect/>
          </a:stretch>
        </p:blipFill>
        <p:spPr>
          <a:xfrm>
            <a:off x="2286000" y="1317625"/>
            <a:ext cx="6499148" cy="4014859"/>
          </a:xfrm>
          <a:prstGeom prst="rect">
            <a:avLst/>
          </a:prstGeom>
        </p:spPr>
      </p:pic>
    </p:spTree>
    <p:extLst>
      <p:ext uri="{BB962C8B-B14F-4D97-AF65-F5344CB8AC3E}">
        <p14:creationId xmlns:p14="http://schemas.microsoft.com/office/powerpoint/2010/main" val="110484398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shot of text&#10;&#10;AI-generated content may be incorrect.">
            <a:extLst>
              <a:ext uri="{FF2B5EF4-FFF2-40B4-BE49-F238E27FC236}">
                <a16:creationId xmlns:a16="http://schemas.microsoft.com/office/drawing/2014/main" id="{2CFA8894-CA6D-DAF9-97E8-02FDD8898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89" y="3070225"/>
            <a:ext cx="10609022" cy="3040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AED8EFE-F834-FBFC-F70D-3FA051788A24}"/>
                  </a:ext>
                </a:extLst>
              </p14:cNvPr>
              <p14:cNvContentPartPr/>
              <p14:nvPr/>
            </p14:nvContentPartPr>
            <p14:xfrm>
              <a:off x="1680887" y="3721251"/>
              <a:ext cx="1329480" cy="29160"/>
            </p14:xfrm>
          </p:contentPart>
        </mc:Choice>
        <mc:Fallback xmlns="">
          <p:pic>
            <p:nvPicPr>
              <p:cNvPr id="3" name="Ink 2">
                <a:extLst>
                  <a:ext uri="{FF2B5EF4-FFF2-40B4-BE49-F238E27FC236}">
                    <a16:creationId xmlns:a16="http://schemas.microsoft.com/office/drawing/2014/main" id="{4AED8EFE-F834-FBFC-F70D-3FA051788A24}"/>
                  </a:ext>
                </a:extLst>
              </p:cNvPr>
              <p:cNvPicPr/>
              <p:nvPr/>
            </p:nvPicPr>
            <p:blipFill>
              <a:blip r:embed="rId4"/>
              <a:stretch>
                <a:fillRect/>
              </a:stretch>
            </p:blipFill>
            <p:spPr>
              <a:xfrm>
                <a:off x="1627247" y="3613611"/>
                <a:ext cx="1437120" cy="244800"/>
              </a:xfrm>
              <a:prstGeom prst="rect">
                <a:avLst/>
              </a:prstGeom>
            </p:spPr>
          </p:pic>
        </mc:Fallback>
      </mc:AlternateContent>
      <p:sp>
        <p:nvSpPr>
          <p:cNvPr id="4" name="TextBox 3">
            <a:extLst>
              <a:ext uri="{FF2B5EF4-FFF2-40B4-BE49-F238E27FC236}">
                <a16:creationId xmlns:a16="http://schemas.microsoft.com/office/drawing/2014/main" id="{8DD4E207-2304-BE29-E1C4-2A0AE01934F7}"/>
              </a:ext>
            </a:extLst>
          </p:cNvPr>
          <p:cNvSpPr txBox="1"/>
          <p:nvPr/>
        </p:nvSpPr>
        <p:spPr>
          <a:xfrm>
            <a:off x="304800" y="555625"/>
            <a:ext cx="10287000" cy="267765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strike="noStrike" cap="none" normalizeH="0" baseline="0" dirty="0">
                <a:ln>
                  <a:noFill/>
                </a:ln>
                <a:solidFill>
                  <a:schemeClr val="bg1"/>
                </a:solidFill>
                <a:effectLst/>
                <a:latin typeface="Arial" panose="020B0604020202020204" pitchFamily="34" charset="0"/>
              </a:rPr>
              <a:t>What is happening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As the disk reached 100% capacity (minus the 20 KB buffer), </a:t>
            </a:r>
            <a:r>
              <a:rPr kumimoji="0" lang="en-US" altLang="en-US" b="1" i="0" u="none" strike="noStrike" cap="none" normalizeH="0" baseline="0" dirty="0">
                <a:ln>
                  <a:noFill/>
                </a:ln>
                <a:solidFill>
                  <a:schemeClr val="bg1"/>
                </a:solidFill>
                <a:effectLst/>
                <a:latin typeface="Arial" panose="020B0604020202020204" pitchFamily="34" charset="0"/>
              </a:rPr>
              <a:t>Kafka brokers started to fail</a:t>
            </a:r>
            <a:r>
              <a:rPr kumimoji="0" lang="en-US" altLang="en-US"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Critical components, like the log </a:t>
            </a:r>
            <a:r>
              <a:rPr kumimoji="0" lang="en-US" altLang="en-US" b="0" i="0" u="none" strike="noStrike" cap="none" normalizeH="0" baseline="0" dirty="0" err="1">
                <a:ln>
                  <a:noFill/>
                </a:ln>
                <a:solidFill>
                  <a:schemeClr val="bg1"/>
                </a:solidFill>
                <a:effectLst/>
                <a:latin typeface="Arial" panose="020B0604020202020204" pitchFamily="34" charset="0"/>
              </a:rPr>
              <a:t>appender</a:t>
            </a:r>
            <a:r>
              <a:rPr kumimoji="0" lang="en-US" altLang="en-US" b="0" i="0" u="none" strike="noStrike" cap="none" normalizeH="0" baseline="0" dirty="0">
                <a:ln>
                  <a:noFill/>
                </a:ln>
                <a:solidFill>
                  <a:schemeClr val="bg1"/>
                </a:solidFill>
                <a:effectLst/>
                <a:latin typeface="Arial" panose="020B0604020202020204" pitchFamily="34" charset="0"/>
              </a:rPr>
              <a:t> and controller replication, were </a:t>
            </a:r>
            <a:r>
              <a:rPr kumimoji="0" lang="en-US" altLang="en-US" b="1" i="0" u="none" strike="noStrike" cap="none" normalizeH="0" baseline="0" dirty="0">
                <a:ln>
                  <a:noFill/>
                </a:ln>
                <a:solidFill>
                  <a:schemeClr val="bg1"/>
                </a:solidFill>
                <a:effectLst/>
                <a:latin typeface="Arial" panose="020B0604020202020204" pitchFamily="34" charset="0"/>
              </a:rPr>
              <a:t>unable to write to disk</a:t>
            </a:r>
            <a:r>
              <a:rPr kumimoji="0" lang="en-US" altLang="en-US"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panose="020B0604020202020204" pitchFamily="34" charset="0"/>
              </a:rPr>
              <a:t>Kafka logs showed errors like: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Unicode MS"/>
              </a:rPr>
              <a:t>No space left on device</a:t>
            </a:r>
            <a:endParaRPr kumimoji="0" lang="en-US" altLang="en-US" b="0" i="0" u="none" strike="noStrike" cap="none" normalizeH="0" baseline="0" dirty="0">
              <a:ln>
                <a:noFill/>
              </a:ln>
              <a:solidFill>
                <a:schemeClr val="bg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Arial Unicode MS"/>
              </a:rPr>
              <a:t>Error while appending to log</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endParaRPr lang="en-IN" dirty="0">
              <a:solidFill>
                <a:schemeClr val="bg1"/>
              </a:solidFill>
            </a:endParaRPr>
          </a:p>
        </p:txBody>
      </p:sp>
    </p:spTree>
    <p:extLst>
      <p:ext uri="{BB962C8B-B14F-4D97-AF65-F5344CB8AC3E}">
        <p14:creationId xmlns:p14="http://schemas.microsoft.com/office/powerpoint/2010/main" val="150846052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56065"/>
            <a:ext cx="10515600" cy="548227"/>
          </a:xfrm>
          <a:prstGeom prst="rect">
            <a:avLst/>
          </a:prstGeom>
        </p:spPr>
        <p:txBody>
          <a:bodyPr vert="horz" wrap="square" lIns="0" tIns="17145" rIns="0" bIns="0" rtlCol="0">
            <a:spAutoFit/>
          </a:bodyPr>
          <a:lstStyle/>
          <a:p>
            <a:pPr marL="12700">
              <a:lnSpc>
                <a:spcPct val="100000"/>
              </a:lnSpc>
              <a:spcBef>
                <a:spcPts val="135"/>
              </a:spcBef>
            </a:pPr>
            <a:r>
              <a:rPr lang="en-US" spc="135" dirty="0"/>
              <a:t>CPU LOAD STRESS TESTING</a:t>
            </a:r>
            <a:endParaRPr spc="135" dirty="0"/>
          </a:p>
        </p:txBody>
      </p:sp>
      <p:sp>
        <p:nvSpPr>
          <p:cNvPr id="11" name="TextBox 10"/>
          <p:cNvSpPr txBox="1"/>
          <p:nvPr/>
        </p:nvSpPr>
        <p:spPr>
          <a:xfrm flipH="1">
            <a:off x="457200" y="804292"/>
            <a:ext cx="2849881" cy="307777"/>
          </a:xfrm>
          <a:prstGeom prst="rect">
            <a:avLst/>
          </a:prstGeom>
          <a:noFill/>
        </p:spPr>
        <p:txBody>
          <a:bodyPr wrap="square" rtlCol="0">
            <a:spAutoFit/>
          </a:bodyPr>
          <a:lstStyle/>
          <a:p>
            <a:r>
              <a:rPr lang="en-IN" sz="1200" dirty="0">
                <a:solidFill>
                  <a:schemeClr val="bg1"/>
                </a:solidFill>
              </a:rPr>
              <a:t>ARCHITECTURE DIAGRAM</a:t>
            </a:r>
            <a:r>
              <a:rPr lang="en-IN" sz="1400" dirty="0">
                <a:solidFill>
                  <a:schemeClr val="bg1"/>
                </a:solidFill>
              </a:rPr>
              <a:t>:</a:t>
            </a:r>
            <a:endParaRPr lang="en-IN" dirty="0">
              <a:solidFill>
                <a:schemeClr val="bg1"/>
              </a:solidFill>
            </a:endParaRPr>
          </a:p>
        </p:txBody>
      </p:sp>
      <p:pic>
        <p:nvPicPr>
          <p:cNvPr id="8" name="Picture 7"/>
          <p:cNvPicPr/>
          <p:nvPr/>
        </p:nvPicPr>
        <p:blipFill>
          <a:blip r:embed="rId2"/>
          <a:stretch>
            <a:fillRect/>
          </a:stretch>
        </p:blipFill>
        <p:spPr>
          <a:xfrm>
            <a:off x="533400" y="1241425"/>
            <a:ext cx="10439400" cy="4876799"/>
          </a:xfrm>
          <a:prstGeom prst="rect">
            <a:avLst/>
          </a:prstGeom>
        </p:spPr>
      </p:pic>
    </p:spTree>
    <p:extLst>
      <p:ext uri="{BB962C8B-B14F-4D97-AF65-F5344CB8AC3E}">
        <p14:creationId xmlns:p14="http://schemas.microsoft.com/office/powerpoint/2010/main" val="171638173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71987" y="4159954"/>
            <a:ext cx="7622134" cy="548227"/>
          </a:xfrm>
          <a:prstGeom prst="rect">
            <a:avLst/>
          </a:prstGeom>
        </p:spPr>
        <p:txBody>
          <a:bodyPr vert="horz" wrap="square" lIns="0" tIns="17145" rIns="0" bIns="0" rtlCol="0">
            <a:spAutoFit/>
          </a:bodyPr>
          <a:lstStyle/>
          <a:p>
            <a:pPr marL="12700">
              <a:lnSpc>
                <a:spcPct val="100000"/>
              </a:lnSpc>
              <a:spcBef>
                <a:spcPts val="135"/>
              </a:spcBef>
            </a:pPr>
            <a:r>
              <a:rPr lang="en-US" spc="170" dirty="0"/>
              <a:t>                              </a:t>
            </a:r>
            <a:endParaRPr spc="170" dirty="0"/>
          </a:p>
        </p:txBody>
      </p:sp>
      <p:sp>
        <p:nvSpPr>
          <p:cNvPr id="2" name="Rectangle 2"/>
          <p:cNvSpPr>
            <a:spLocks noChangeArrowheads="1"/>
          </p:cNvSpPr>
          <p:nvPr/>
        </p:nvSpPr>
        <p:spPr bwMode="auto">
          <a:xfrm>
            <a:off x="258817" y="42585"/>
            <a:ext cx="5421677"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1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Monitoring Setup:</a:t>
            </a:r>
            <a:endParaRPr kumimoji="0" lang="en-US" sz="7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Node Exporter: Installed on Kafka machine to expose system metrics at </a:t>
            </a:r>
            <a:r>
              <a:rPr kumimoji="0" lang="en-US" sz="1100" b="0" i="0" u="none" strike="noStrike" cap="none" normalizeH="0" baseline="0" dirty="0">
                <a:ln>
                  <a:noFill/>
                </a:ln>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:9100/metrics</a:t>
            </a:r>
            <a:r>
              <a:rPr kumimoji="0" 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7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JMX Exporter: Attached to Kafka broker to expose Kafka metrics at </a:t>
            </a:r>
            <a:r>
              <a:rPr kumimoji="0" lang="en-US" sz="1100" b="0" i="0" u="none" strike="noStrike" cap="none" normalizeH="0" baseline="0" dirty="0">
                <a:ln>
                  <a:noFill/>
                </a:ln>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:7071/metrics</a:t>
            </a:r>
            <a:r>
              <a:rPr kumimoji="0" 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sz="7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1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Prometheus: Configured to scrape both exporters and store time-series metrics.</a:t>
            </a:r>
            <a:endParaRPr kumimoji="0" lang="en-US" sz="7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bg1"/>
              </a:solidFill>
              <a:effectLst/>
              <a:latin typeface="Arial" panose="020B0604020202020204" pitchFamily="34" charset="0"/>
            </a:endParaRPr>
          </a:p>
        </p:txBody>
      </p:sp>
      <p:pic>
        <p:nvPicPr>
          <p:cNvPr id="102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495" y="877034"/>
            <a:ext cx="5200266" cy="24987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3"/>
          <p:cNvSpPr>
            <a:spLocks noChangeArrowheads="1"/>
          </p:cNvSpPr>
          <p:nvPr/>
        </p:nvSpPr>
        <p:spPr bwMode="auto">
          <a:xfrm>
            <a:off x="0" y="2728426"/>
            <a:ext cx="1143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cxnSp>
        <p:nvCxnSpPr>
          <p:cNvPr id="19" name="Curved Connector 18"/>
          <p:cNvCxnSpPr/>
          <p:nvPr/>
        </p:nvCxnSpPr>
        <p:spPr>
          <a:xfrm>
            <a:off x="5528460" y="2024565"/>
            <a:ext cx="1066800" cy="83820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53200" y="2739531"/>
            <a:ext cx="4821484" cy="1281761"/>
          </a:xfrm>
          <a:prstGeom prst="rect">
            <a:avLst/>
          </a:prstGeom>
        </p:spPr>
        <p:txBody>
          <a:bodyPr wrap="square">
            <a:spAutoFit/>
          </a:bodyPr>
          <a:lstStyle/>
          <a:p>
            <a:pPr>
              <a:lnSpc>
                <a:spcPct val="107000"/>
              </a:lnSpc>
              <a:spcAft>
                <a:spcPts val="800"/>
              </a:spcAft>
            </a:pPr>
            <a:r>
              <a:rPr lang="en-US"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Producer Script (Run on Google </a:t>
            </a:r>
            <a:r>
              <a:rPr lang="en-US" sz="1100" u="sng"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Colab</a:t>
            </a:r>
            <a:r>
              <a:rPr lang="en-US"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Python script acts as a Kafka message producer, generating 100–200 random sensor readings every second and sending them to a Kafka topic named demo_testing2. Each message contains simulated data and is serialized in JSON format. It uses batching and </a:t>
            </a: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gzip</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compression to optimize message delivery and runs continuously until interrupted.</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Picture 20"/>
          <p:cNvPicPr>
            <a:picLocks noChangeAspect="1"/>
          </p:cNvPicPr>
          <p:nvPr/>
        </p:nvPicPr>
        <p:blipFill rotWithShape="1">
          <a:blip r:embed="rId3"/>
          <a:srcRect l="5347"/>
          <a:stretch>
            <a:fillRect/>
          </a:stretch>
        </p:blipFill>
        <p:spPr>
          <a:xfrm>
            <a:off x="7744742" y="4032412"/>
            <a:ext cx="2438400" cy="208044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71987" y="4159954"/>
            <a:ext cx="7622134" cy="548227"/>
          </a:xfrm>
          <a:prstGeom prst="rect">
            <a:avLst/>
          </a:prstGeom>
        </p:spPr>
        <p:txBody>
          <a:bodyPr vert="horz" wrap="square" lIns="0" tIns="17145" rIns="0" bIns="0" rtlCol="0">
            <a:spAutoFit/>
          </a:bodyPr>
          <a:lstStyle/>
          <a:p>
            <a:pPr marL="12700">
              <a:lnSpc>
                <a:spcPct val="100000"/>
              </a:lnSpc>
              <a:spcBef>
                <a:spcPts val="135"/>
              </a:spcBef>
            </a:pPr>
            <a:r>
              <a:rPr lang="en-US" spc="170" dirty="0"/>
              <a:t>                              </a:t>
            </a:r>
            <a:endParaRPr spc="170" dirty="0"/>
          </a:p>
        </p:txBody>
      </p:sp>
      <p:sp>
        <p:nvSpPr>
          <p:cNvPr id="2" name="Rectangle 2"/>
          <p:cNvSpPr>
            <a:spLocks noChangeArrowheads="1"/>
          </p:cNvSpPr>
          <p:nvPr/>
        </p:nvSpPr>
        <p:spPr bwMode="auto">
          <a:xfrm>
            <a:off x="121739" y="522278"/>
            <a:ext cx="589806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sz="1100" u="sng" dirty="0">
                <a:solidFill>
                  <a:schemeClr val="bg1"/>
                </a:solidFill>
              </a:rPr>
              <a:t>Consumer Script (Run on Google </a:t>
            </a:r>
            <a:r>
              <a:rPr lang="en-US" sz="1100" u="sng" dirty="0" err="1">
                <a:solidFill>
                  <a:schemeClr val="bg1"/>
                </a:solidFill>
              </a:rPr>
              <a:t>Colab</a:t>
            </a:r>
            <a:r>
              <a:rPr lang="en-US" sz="1100" u="sng" dirty="0">
                <a:solidFill>
                  <a:schemeClr val="bg1"/>
                </a:solidFill>
              </a:rPr>
              <a:t>)</a:t>
            </a:r>
            <a:endParaRPr lang="en-IN" sz="1100" dirty="0">
              <a:solidFill>
                <a:schemeClr val="bg1"/>
              </a:solidFill>
            </a:endParaRPr>
          </a:p>
          <a:p>
            <a:r>
              <a:rPr lang="en-US" sz="1100" dirty="0">
                <a:solidFill>
                  <a:schemeClr val="bg1"/>
                </a:solidFill>
              </a:rPr>
              <a:t>The consumer script connects to the same Kafka topic (demo_testing2) and listens for messages starting from the earliest available offset. It decodes each incoming message from UTF-8 and attempts to parse it as JSON. </a:t>
            </a:r>
            <a:endParaRPr kumimoji="0" lang="en-US" sz="1800" b="0" i="0" u="none" strike="noStrike" cap="none" normalizeH="0" baseline="0" dirty="0">
              <a:ln>
                <a:noFill/>
              </a:ln>
              <a:solidFill>
                <a:schemeClr val="bg1"/>
              </a:solidFill>
              <a:effectLst/>
              <a:latin typeface="Arial" panose="020B0604020202020204" pitchFamily="34" charset="0"/>
            </a:endParaRPr>
          </a:p>
        </p:txBody>
      </p:sp>
      <p:sp>
        <p:nvSpPr>
          <p:cNvPr id="17" name="Rectangle 3"/>
          <p:cNvSpPr>
            <a:spLocks noChangeArrowheads="1"/>
          </p:cNvSpPr>
          <p:nvPr/>
        </p:nvSpPr>
        <p:spPr bwMode="auto">
          <a:xfrm>
            <a:off x="0" y="2728426"/>
            <a:ext cx="1143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20" name="Rectangle 19"/>
          <p:cNvSpPr/>
          <p:nvPr/>
        </p:nvSpPr>
        <p:spPr>
          <a:xfrm>
            <a:off x="6041753" y="2536825"/>
            <a:ext cx="5305144" cy="1446550"/>
          </a:xfrm>
          <a:prstGeom prst="rect">
            <a:avLst/>
          </a:prstGeom>
        </p:spPr>
        <p:txBody>
          <a:bodyPr wrap="square">
            <a:spAutoFit/>
          </a:bodyPr>
          <a:lstStyle/>
          <a:p>
            <a:r>
              <a:rPr lang="en-US" sz="1100" u="sng" dirty="0">
                <a:solidFill>
                  <a:schemeClr val="bg1"/>
                </a:solidFill>
              </a:rPr>
              <a:t>Python Script to log metrics to CSV</a:t>
            </a:r>
            <a:endParaRPr lang="en-IN" sz="1100" dirty="0">
              <a:solidFill>
                <a:schemeClr val="bg1"/>
              </a:solidFill>
            </a:endParaRPr>
          </a:p>
          <a:p>
            <a:r>
              <a:rPr lang="en-US" sz="1100" dirty="0">
                <a:solidFill>
                  <a:schemeClr val="bg1"/>
                </a:solidFill>
              </a:rPr>
              <a:t>This script gathers system-level metrics (CPU, memory, disk) from Node Exporter and Kafka performance metrics (messages/bytes in and out) from JMX Exporter, both running on an EC2 instance. It parses and computes values like average CPU usage using time-based deltas and saves the combined metrics with a timestamp into a CSV file every 4 seconds. The script runs continuously, allowing for periodic logging of system and Kafka health for monitoring or analysis purposes.</a:t>
            </a:r>
            <a:endParaRPr lang="en-IN" sz="1100" dirty="0">
              <a:solidFill>
                <a:schemeClr val="bg1"/>
              </a:solidFill>
            </a:endParaRPr>
          </a:p>
        </p:txBody>
      </p:sp>
      <p:pic>
        <p:nvPicPr>
          <p:cNvPr id="9" name="Picture 8"/>
          <p:cNvPicPr/>
          <p:nvPr/>
        </p:nvPicPr>
        <p:blipFill rotWithShape="1">
          <a:blip r:embed="rId2"/>
          <a:srcRect b="43923"/>
          <a:stretch>
            <a:fillRect/>
          </a:stretch>
        </p:blipFill>
        <p:spPr>
          <a:xfrm>
            <a:off x="205014" y="1374220"/>
            <a:ext cx="5731510" cy="553006"/>
          </a:xfrm>
          <a:prstGeom prst="rect">
            <a:avLst/>
          </a:prstGeom>
        </p:spPr>
      </p:pic>
      <p:pic>
        <p:nvPicPr>
          <p:cNvPr id="11" name="Picture 10"/>
          <p:cNvPicPr/>
          <p:nvPr/>
        </p:nvPicPr>
        <p:blipFill>
          <a:blip r:embed="rId3"/>
          <a:stretch>
            <a:fillRect/>
          </a:stretch>
        </p:blipFill>
        <p:spPr>
          <a:xfrm>
            <a:off x="6096000" y="4120570"/>
            <a:ext cx="5250897" cy="1885315"/>
          </a:xfrm>
          <a:prstGeom prst="rect">
            <a:avLst/>
          </a:prstGeom>
        </p:spPr>
      </p:pic>
      <p:sp>
        <p:nvSpPr>
          <p:cNvPr id="7" name="Rectangle 6"/>
          <p:cNvSpPr/>
          <p:nvPr/>
        </p:nvSpPr>
        <p:spPr>
          <a:xfrm>
            <a:off x="121739" y="2430132"/>
            <a:ext cx="5715000" cy="557204"/>
          </a:xfrm>
          <a:prstGeom prst="rect">
            <a:avLst/>
          </a:prstGeom>
        </p:spPr>
        <p:txBody>
          <a:bodyPr>
            <a:spAutoFit/>
          </a:bodyPr>
          <a:lstStyle/>
          <a:p>
            <a:pPr>
              <a:lnSpc>
                <a:spcPct val="107000"/>
              </a:lnSpc>
              <a:spcAft>
                <a:spcPts val="800"/>
              </a:spcAft>
            </a:pPr>
            <a:r>
              <a:rPr lang="en-US"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Stressing the CPU Load:</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Command used :</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yes &gt; /</a:t>
            </a:r>
            <a:r>
              <a:rPr lang="en-IN" sz="11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dev</a:t>
            </a:r>
            <a:r>
              <a:rPr lang="en-IN"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/null</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&amp;  and checking with the “top” command</a:t>
            </a:r>
          </a:p>
        </p:txBody>
      </p:sp>
      <p:pic>
        <p:nvPicPr>
          <p:cNvPr id="16" name="Picture 15"/>
          <p:cNvPicPr/>
          <p:nvPr/>
        </p:nvPicPr>
        <p:blipFill rotWithShape="1">
          <a:blip r:embed="rId4"/>
          <a:srcRect b="42034"/>
          <a:stretch>
            <a:fillRect/>
          </a:stretch>
        </p:blipFill>
        <p:spPr>
          <a:xfrm>
            <a:off x="205014" y="2976190"/>
            <a:ext cx="4779616" cy="1480771"/>
          </a:xfrm>
          <a:prstGeom prst="rect">
            <a:avLst/>
          </a:prstGeom>
        </p:spPr>
      </p:pic>
      <p:cxnSp>
        <p:nvCxnSpPr>
          <p:cNvPr id="25" name="Straight Arrow Connector 24"/>
          <p:cNvCxnSpPr/>
          <p:nvPr/>
        </p:nvCxnSpPr>
        <p:spPr>
          <a:xfrm>
            <a:off x="685800" y="1927226"/>
            <a:ext cx="0" cy="5029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029200" y="3185626"/>
            <a:ext cx="106680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269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885" y="708025"/>
            <a:ext cx="9752965" cy="461645"/>
          </a:xfrm>
        </p:spPr>
        <p:txBody>
          <a:bodyPr wrap="square"/>
          <a:lstStyle/>
          <a:p>
            <a:r>
              <a:rPr lang="en-US" sz="3000" b="1" dirty="0">
                <a:solidFill>
                  <a:schemeClr val="bg1"/>
                </a:solidFill>
                <a:latin typeface="Brygada 1918 Bold" pitchFamily="34" charset="0"/>
                <a:ea typeface="Brygada 1918 Bold" pitchFamily="34" charset="-122"/>
                <a:cs typeface="Brygada 1918 Bold" pitchFamily="34" charset="-120"/>
                <a:sym typeface="+mn-ea"/>
              </a:rPr>
              <a:t>Stress Testing and Important Notes</a:t>
            </a:r>
          </a:p>
        </p:txBody>
      </p:sp>
      <p:sp>
        <p:nvSpPr>
          <p:cNvPr id="8" name="TextBox 7"/>
          <p:cNvSpPr txBox="1"/>
          <p:nvPr/>
        </p:nvSpPr>
        <p:spPr>
          <a:xfrm>
            <a:off x="304800" y="1241425"/>
            <a:ext cx="184731" cy="369332"/>
          </a:xfrm>
          <a:prstGeom prst="rect">
            <a:avLst/>
          </a:prstGeom>
          <a:noFill/>
        </p:spPr>
        <p:txBody>
          <a:bodyPr wrap="none" rtlCol="0">
            <a:spAutoFit/>
          </a:bodyPr>
          <a:lstStyle/>
          <a:p>
            <a:endParaRPr lang="en-US" dirty="0"/>
          </a:p>
        </p:txBody>
      </p:sp>
      <p:sp>
        <p:nvSpPr>
          <p:cNvPr id="17" name="TextBox 16"/>
          <p:cNvSpPr txBox="1"/>
          <p:nvPr/>
        </p:nvSpPr>
        <p:spPr>
          <a:xfrm>
            <a:off x="1354455" y="1786255"/>
            <a:ext cx="9649460" cy="4469130"/>
          </a:xfrm>
          <a:prstGeom prst="rect">
            <a:avLst/>
          </a:prstGeom>
          <a:noFill/>
        </p:spPr>
        <p:txBody>
          <a:bodyPr wrap="square">
            <a:noAutofit/>
          </a:bodyPr>
          <a:lstStyle/>
          <a:p>
            <a:pPr marL="0" indent="0" algn="l">
              <a:lnSpc>
                <a:spcPts val="2650"/>
              </a:lnSpc>
              <a:buNone/>
            </a:pPr>
            <a:r>
              <a:rPr lang="en-US" sz="2500" b="1" dirty="0">
                <a:solidFill>
                  <a:schemeClr val="bg1"/>
                </a:solidFill>
                <a:latin typeface="Brygada 1918 Bold" pitchFamily="34" charset="0"/>
                <a:ea typeface="Brygada 1918 Bold" pitchFamily="34" charset="-122"/>
                <a:cs typeface="Brygada 1918 Bold" pitchFamily="34" charset="-120"/>
                <a:sym typeface="+mn-ea"/>
              </a:rPr>
              <a:t>Stress Testing Memory</a:t>
            </a:r>
            <a:endParaRPr lang="en-US" sz="2500" dirty="0">
              <a:solidFill>
                <a:schemeClr val="bg1"/>
              </a:solidFill>
            </a:endParaRPr>
          </a:p>
          <a:p>
            <a:pPr marL="0" indent="0" algn="l">
              <a:lnSpc>
                <a:spcPts val="2650"/>
              </a:lnSpc>
              <a:buNone/>
            </a:pPr>
            <a:endParaRPr lang="en-US" dirty="0">
              <a:solidFill>
                <a:schemeClr val="bg1"/>
              </a:solidFill>
            </a:endParaRPr>
          </a:p>
          <a:p>
            <a:pPr marL="0" indent="0" algn="l">
              <a:lnSpc>
                <a:spcPts val="2650"/>
              </a:lnSpc>
              <a:buNone/>
            </a:pPr>
            <a:r>
              <a:rPr lang="en-US" dirty="0">
                <a:solidFill>
                  <a:schemeClr val="bg1"/>
                </a:solidFill>
                <a:latin typeface="Montserrat Medium" pitchFamily="34" charset="0"/>
                <a:ea typeface="Montserrat Medium" pitchFamily="34" charset="-122"/>
                <a:cs typeface="Montserrat Medium" pitchFamily="34" charset="-120"/>
                <a:sym typeface="+mn-ea"/>
              </a:rPr>
              <a:t>Use `stress-ng --vm 1 --vm-bytes 90%` to trigger high memory usage.</a:t>
            </a:r>
            <a:endParaRPr lang="en-US" dirty="0">
              <a:solidFill>
                <a:schemeClr val="bg1"/>
              </a:solidFill>
            </a:endParaRPr>
          </a:p>
          <a:p>
            <a:pPr marL="0" indent="0" algn="l">
              <a:lnSpc>
                <a:spcPts val="2650"/>
              </a:lnSpc>
              <a:buNone/>
            </a:pPr>
            <a:endParaRPr lang="en-US" dirty="0">
              <a:solidFill>
                <a:schemeClr val="bg1"/>
              </a:solidFill>
            </a:endParaRPr>
          </a:p>
          <a:p>
            <a:pPr marL="0" indent="0" algn="l">
              <a:lnSpc>
                <a:spcPts val="2650"/>
              </a:lnSpc>
              <a:buNone/>
            </a:pPr>
            <a:endParaRPr lang="en-US" b="1" dirty="0">
              <a:solidFill>
                <a:schemeClr val="bg1"/>
              </a:solidFill>
              <a:latin typeface="Brygada 1918 Bold" pitchFamily="34" charset="0"/>
              <a:ea typeface="Brygada 1918 Bold" pitchFamily="34" charset="-122"/>
              <a:cs typeface="Brygada 1918 Bold" pitchFamily="34" charset="-120"/>
              <a:sym typeface="+mn-ea"/>
            </a:endParaRPr>
          </a:p>
          <a:p>
            <a:pPr marL="0" indent="0" algn="l">
              <a:lnSpc>
                <a:spcPts val="2650"/>
              </a:lnSpc>
              <a:buNone/>
            </a:pPr>
            <a:r>
              <a:rPr lang="en-US" sz="2500" b="1" dirty="0">
                <a:solidFill>
                  <a:schemeClr val="bg1"/>
                </a:solidFill>
                <a:latin typeface="Brygada 1918 Bold" pitchFamily="34" charset="0"/>
                <a:ea typeface="Brygada 1918 Bold" pitchFamily="34" charset="-122"/>
                <a:cs typeface="Brygada 1918 Bold" pitchFamily="34" charset="-120"/>
                <a:sym typeface="+mn-ea"/>
              </a:rPr>
              <a:t>Service Dependencies</a:t>
            </a:r>
            <a:endParaRPr lang="en-US" sz="2500" dirty="0">
              <a:solidFill>
                <a:schemeClr val="bg1"/>
              </a:solidFill>
            </a:endParaRPr>
          </a:p>
          <a:p>
            <a:pPr marL="0" indent="0" algn="l">
              <a:lnSpc>
                <a:spcPts val="2650"/>
              </a:lnSpc>
              <a:buNone/>
            </a:pPr>
            <a:endParaRPr lang="en-US" dirty="0">
              <a:solidFill>
                <a:schemeClr val="bg1"/>
              </a:solidFill>
            </a:endParaRPr>
          </a:p>
          <a:p>
            <a:pPr marL="0" indent="0" algn="l">
              <a:lnSpc>
                <a:spcPts val="2650"/>
              </a:lnSpc>
              <a:buNone/>
            </a:pPr>
            <a:r>
              <a:rPr lang="en-US" dirty="0">
                <a:solidFill>
                  <a:schemeClr val="bg1"/>
                </a:solidFill>
                <a:latin typeface="Montserrat Medium" pitchFamily="34" charset="0"/>
                <a:ea typeface="Montserrat Medium" pitchFamily="34" charset="-122"/>
                <a:cs typeface="Montserrat Medium" pitchFamily="34" charset="-120"/>
                <a:sym typeface="+mn-ea"/>
              </a:rPr>
              <a:t>Kafka, Zookeeper, JMX, and Node Exporter must be active.</a:t>
            </a:r>
            <a:endParaRPr lang="en-US" dirty="0">
              <a:solidFill>
                <a:schemeClr val="bg1"/>
              </a:solidFill>
            </a:endParaRPr>
          </a:p>
          <a:p>
            <a:pPr marL="0" indent="0" algn="l">
              <a:lnSpc>
                <a:spcPts val="2650"/>
              </a:lnSpc>
              <a:buNone/>
            </a:pPr>
            <a:endParaRPr lang="en-US" dirty="0">
              <a:solidFill>
                <a:schemeClr val="bg1"/>
              </a:solidFill>
            </a:endParaRPr>
          </a:p>
          <a:p>
            <a:pPr marL="0" indent="0" algn="l">
              <a:lnSpc>
                <a:spcPts val="2650"/>
              </a:lnSpc>
              <a:buNone/>
            </a:pPr>
            <a:endParaRPr lang="en-US" dirty="0">
              <a:solidFill>
                <a:schemeClr val="bg1"/>
              </a:solidFill>
            </a:endParaRPr>
          </a:p>
          <a:p>
            <a:pPr marL="0" indent="0" algn="l">
              <a:lnSpc>
                <a:spcPts val="2650"/>
              </a:lnSpc>
              <a:buNone/>
            </a:pPr>
            <a:r>
              <a:rPr lang="en-US" sz="2500" b="1" dirty="0">
                <a:solidFill>
                  <a:schemeClr val="bg1"/>
                </a:solidFill>
                <a:latin typeface="Brygada 1918 Bold" pitchFamily="34" charset="0"/>
                <a:ea typeface="Brygada 1918 Bold" pitchFamily="34" charset="-122"/>
                <a:cs typeface="Brygada 1918 Bold" pitchFamily="34" charset="-120"/>
                <a:sym typeface="+mn-ea"/>
              </a:rPr>
              <a:t>Memory Pressure</a:t>
            </a:r>
          </a:p>
          <a:p>
            <a:pPr marL="0" indent="0" algn="l">
              <a:lnSpc>
                <a:spcPts val="2650"/>
              </a:lnSpc>
              <a:buNone/>
            </a:pPr>
            <a:endParaRPr lang="en-US" dirty="0">
              <a:solidFill>
                <a:schemeClr val="bg1"/>
              </a:solidFill>
            </a:endParaRPr>
          </a:p>
          <a:p>
            <a:pPr marL="0" indent="0" algn="l">
              <a:lnSpc>
                <a:spcPts val="2650"/>
              </a:lnSpc>
              <a:buNone/>
            </a:pPr>
            <a:r>
              <a:rPr lang="en-US" dirty="0">
                <a:solidFill>
                  <a:schemeClr val="bg1"/>
                </a:solidFill>
                <a:latin typeface="Montserrat Medium" pitchFamily="34" charset="0"/>
                <a:ea typeface="Montserrat Medium" pitchFamily="34" charset="-122"/>
                <a:cs typeface="Montserrat Medium" pitchFamily="34" charset="-120"/>
                <a:sym typeface="+mn-ea"/>
              </a:rPr>
              <a:t>Kafka may terminate if memory usage exceeds 99%.</a:t>
            </a:r>
            <a:endParaRPr lang="en-US" dirty="0">
              <a:solidFill>
                <a:schemeClr val="bg1"/>
              </a:solidFill>
            </a:endParaRPr>
          </a:p>
          <a:p>
            <a:pPr marL="0" indent="0" algn="l">
              <a:lnSpc>
                <a:spcPts val="2650"/>
              </a:lnSpc>
              <a:buNone/>
            </a:pPr>
            <a:endParaRPr lang="en-US" dirty="0">
              <a:solidFill>
                <a:schemeClr val="bg1"/>
              </a:solidFill>
            </a:endParaRPr>
          </a:p>
        </p:txBody>
      </p:sp>
      <p:sp>
        <p:nvSpPr>
          <p:cNvPr id="5" name="Shape 2"/>
          <p:cNvSpPr/>
          <p:nvPr/>
        </p:nvSpPr>
        <p:spPr>
          <a:xfrm>
            <a:off x="685760" y="1774865"/>
            <a:ext cx="481727" cy="481727"/>
          </a:xfrm>
          <a:prstGeom prst="roundRect">
            <a:avLst>
              <a:gd name="adj" fmla="val 6667"/>
            </a:avLst>
          </a:prstGeom>
          <a:solidFill>
            <a:srgbClr val="4D1529"/>
          </a:solidFill>
        </p:spPr>
        <p:txBody>
          <a:bodyPr/>
          <a:lstStyle/>
          <a:p>
            <a:endParaRPr lang="en-IN"/>
          </a:p>
        </p:txBody>
      </p:sp>
      <p:sp>
        <p:nvSpPr>
          <p:cNvPr id="3" name="Shape 2"/>
          <p:cNvSpPr/>
          <p:nvPr/>
        </p:nvSpPr>
        <p:spPr>
          <a:xfrm>
            <a:off x="685760" y="3451265"/>
            <a:ext cx="481727" cy="481727"/>
          </a:xfrm>
          <a:prstGeom prst="roundRect">
            <a:avLst>
              <a:gd name="adj" fmla="val 6667"/>
            </a:avLst>
          </a:prstGeom>
          <a:solidFill>
            <a:srgbClr val="4D1529"/>
          </a:solidFill>
        </p:spPr>
        <p:txBody>
          <a:bodyPr/>
          <a:lstStyle/>
          <a:p>
            <a:endParaRPr lang="en-IN"/>
          </a:p>
        </p:txBody>
      </p:sp>
      <p:sp>
        <p:nvSpPr>
          <p:cNvPr id="4" name="Shape 2"/>
          <p:cNvSpPr/>
          <p:nvPr/>
        </p:nvSpPr>
        <p:spPr>
          <a:xfrm>
            <a:off x="685760" y="5127665"/>
            <a:ext cx="481727" cy="481727"/>
          </a:xfrm>
          <a:prstGeom prst="roundRect">
            <a:avLst>
              <a:gd name="adj" fmla="val 6667"/>
            </a:avLst>
          </a:prstGeom>
          <a:solidFill>
            <a:srgbClr val="4D1529"/>
          </a:solidFill>
        </p:spPr>
        <p:txBody>
          <a:bodyPr/>
          <a:lstStyle/>
          <a:p>
            <a:endParaRPr lang="en-IN"/>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367"/>
            <a:ext cx="10228986" cy="4924425"/>
          </a:xfrm>
        </p:spPr>
        <p:txBody>
          <a:bodyPr/>
          <a:lstStyle/>
          <a:p>
            <a:r>
              <a:rPr lang="en-US" sz="2400" b="1" dirty="0"/>
              <a:t>What is the Project About?</a:t>
            </a:r>
            <a:br>
              <a:rPr lang="en-US" sz="2000" b="1" dirty="0"/>
            </a:br>
            <a:r>
              <a:rPr lang="en-US" sz="2000" dirty="0"/>
              <a:t>In modern cloud-native and data-intensive environments, efficient resource monitoring is critical to ensure system reliability, scalability, and cost-effectiveness. This project aims to build a comprehensive, real-time resource monitoring and capacity advisory framework for services such as Apache Kafka.</a:t>
            </a:r>
            <a:br>
              <a:rPr lang="en-US" sz="2000" dirty="0"/>
            </a:br>
            <a:br>
              <a:rPr lang="en-US" sz="2000" dirty="0"/>
            </a:br>
            <a:br>
              <a:rPr lang="en-US" sz="2000" dirty="0"/>
            </a:br>
            <a:r>
              <a:rPr lang="en-US" sz="2400" b="1" dirty="0"/>
              <a:t>Objectives:</a:t>
            </a:r>
            <a:br>
              <a:rPr lang="en-US" sz="2000" b="1" dirty="0"/>
            </a:br>
            <a:r>
              <a:rPr lang="en-US" sz="2000" b="1" dirty="0"/>
              <a:t>1. Develop an algorithm</a:t>
            </a:r>
            <a:r>
              <a:rPr lang="en-US" sz="2000" dirty="0"/>
              <a:t> that advises on resource or capacity needs based on the types of monitoring services.</a:t>
            </a:r>
            <a:br>
              <a:rPr lang="en-US" sz="2000" dirty="0"/>
            </a:br>
            <a:r>
              <a:rPr lang="en-US" sz="2000" dirty="0"/>
              <a:t>2. </a:t>
            </a:r>
            <a:r>
              <a:rPr lang="en-US" sz="2000" b="1" dirty="0"/>
              <a:t>Build a monitoring framework</a:t>
            </a:r>
            <a:r>
              <a:rPr lang="en-US" sz="2000" dirty="0"/>
              <a:t> to capture the utilization of resources such as </a:t>
            </a:r>
            <a:r>
              <a:rPr lang="en-US" sz="2000" b="1" dirty="0"/>
              <a:t>disk space, memory, and CPU usage</a:t>
            </a:r>
            <a:r>
              <a:rPr lang="en-US" sz="2000" dirty="0"/>
              <a:t>, integrating various monitoring solutions like.</a:t>
            </a:r>
            <a:br>
              <a:rPr lang="en-US" sz="2000" dirty="0"/>
            </a:br>
            <a:r>
              <a:rPr lang="en-US" sz="2000" dirty="0"/>
              <a:t>3. </a:t>
            </a:r>
            <a:r>
              <a:rPr lang="en-US" sz="2000" b="1" dirty="0"/>
              <a:t>Creating Comprehensive Weekly Reports </a:t>
            </a:r>
            <a:r>
              <a:rPr lang="en-US" sz="2000" dirty="0"/>
              <a:t>containing graphs and usage statistics over time (</a:t>
            </a:r>
            <a:r>
              <a:rPr lang="en-US" sz="2000" dirty="0" err="1"/>
              <a:t>hourly,monthly,weekly</a:t>
            </a:r>
            <a:r>
              <a:rPr lang="en-US" sz="2000" dirty="0"/>
              <a:t>)</a:t>
            </a:r>
            <a:br>
              <a:rPr lang="en-US" sz="2000" dirty="0"/>
            </a:br>
            <a:br>
              <a:rPr lang="en-US" sz="1600" dirty="0"/>
            </a:br>
            <a:endParaRPr lang="en-IN" sz="1600" dirty="0"/>
          </a:p>
        </p:txBody>
      </p:sp>
      <p:sp>
        <p:nvSpPr>
          <p:cNvPr id="3" name="Text Placeholder 2"/>
          <p:cNvSpPr>
            <a:spLocks noGrp="1"/>
          </p:cNvSpPr>
          <p:nvPr>
            <p:ph type="body" idx="1"/>
          </p:nvPr>
        </p:nvSpPr>
        <p:spPr>
          <a:xfrm>
            <a:off x="4893716" y="3137407"/>
            <a:ext cx="5697220" cy="215444"/>
          </a:xfrm>
        </p:spPr>
        <p:txBody>
          <a:bodyPr/>
          <a:lstStyle/>
          <a:p>
            <a:r>
              <a:rPr lang="en-US"/>
              <a:t> </a:t>
            </a:r>
            <a:endParaRPr lang="en-IN"/>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0754-D037-2C8D-751C-D87778ABCB37}"/>
              </a:ext>
            </a:extLst>
          </p:cNvPr>
          <p:cNvSpPr>
            <a:spLocks noGrp="1"/>
          </p:cNvSpPr>
          <p:nvPr>
            <p:ph type="title"/>
          </p:nvPr>
        </p:nvSpPr>
        <p:spPr>
          <a:xfrm>
            <a:off x="2133600" y="525367"/>
            <a:ext cx="8552586" cy="1061829"/>
          </a:xfrm>
        </p:spPr>
        <p:txBody>
          <a:bodyPr/>
          <a:lstStyle/>
          <a:p>
            <a:r>
              <a:rPr lang="en-IN" dirty="0"/>
              <a:t>CRASH PREDICTION MODEL</a:t>
            </a:r>
          </a:p>
        </p:txBody>
      </p:sp>
      <p:sp>
        <p:nvSpPr>
          <p:cNvPr id="3" name="Text Placeholder 2">
            <a:extLst>
              <a:ext uri="{FF2B5EF4-FFF2-40B4-BE49-F238E27FC236}">
                <a16:creationId xmlns:a16="http://schemas.microsoft.com/office/drawing/2014/main" id="{47EE207F-15CE-E85F-7898-14616EA328A4}"/>
              </a:ext>
            </a:extLst>
          </p:cNvPr>
          <p:cNvSpPr>
            <a:spLocks noGrp="1"/>
          </p:cNvSpPr>
          <p:nvPr>
            <p:ph type="body" idx="1"/>
          </p:nvPr>
        </p:nvSpPr>
        <p:spPr>
          <a:xfrm>
            <a:off x="457200" y="2003425"/>
            <a:ext cx="5697220" cy="3231654"/>
          </a:xfrm>
        </p:spPr>
        <p:txBody>
          <a:bodyPr/>
          <a:lstStyle/>
          <a:p>
            <a:r>
              <a:rPr lang="en-IN" dirty="0"/>
              <a:t>➥ </a:t>
            </a:r>
            <a:r>
              <a:rPr lang="en-IN" b="1" dirty="0"/>
              <a:t>Data Source:</a:t>
            </a:r>
            <a:endParaRPr lang="en-IN" dirty="0"/>
          </a:p>
          <a:p>
            <a:r>
              <a:rPr lang="en-IN" b="1" dirty="0"/>
              <a:t>Real-time metrics:</a:t>
            </a:r>
            <a:r>
              <a:rPr lang="en-IN" dirty="0"/>
              <a:t> messages in, bytes in, CPU, memory, disk (from Prometheus every 6 seconds)</a:t>
            </a:r>
          </a:p>
          <a:p>
            <a:r>
              <a:rPr lang="en-IN" b="1" dirty="0"/>
              <a:t>Preprocessing:</a:t>
            </a:r>
            <a:r>
              <a:rPr lang="en-IN" dirty="0"/>
              <a:t> Filter invalid data, align timestamps</a:t>
            </a:r>
          </a:p>
          <a:p>
            <a:endParaRPr lang="en-IN" dirty="0"/>
          </a:p>
          <a:p>
            <a:r>
              <a:rPr lang="en-IN" dirty="0"/>
              <a:t>➥ </a:t>
            </a:r>
            <a:r>
              <a:rPr lang="en-IN" b="1" dirty="0"/>
              <a:t>Feature Engineering:</a:t>
            </a:r>
          </a:p>
          <a:p>
            <a:r>
              <a:rPr lang="en-IN" b="1" dirty="0"/>
              <a:t>Statistical features:</a:t>
            </a:r>
            <a:r>
              <a:rPr lang="en-IN" dirty="0"/>
              <a:t> moving average, standard deviation, trends</a:t>
            </a:r>
          </a:p>
          <a:p>
            <a:r>
              <a:rPr lang="en-IN" b="1" dirty="0"/>
              <a:t>Prophet forecasts:</a:t>
            </a:r>
            <a:r>
              <a:rPr lang="en-IN" dirty="0"/>
              <a:t> 1-step forward for messages, CPU, and memory; trend slopes</a:t>
            </a:r>
          </a:p>
          <a:p>
            <a:endParaRPr lang="en-IN" dirty="0"/>
          </a:p>
          <a:p>
            <a:r>
              <a:rPr lang="en-IN" dirty="0"/>
              <a:t>➥ </a:t>
            </a:r>
            <a:r>
              <a:rPr lang="en-IN" b="1" dirty="0"/>
              <a:t>Final Model:</a:t>
            </a:r>
            <a:endParaRPr lang="en-IN" dirty="0"/>
          </a:p>
          <a:p>
            <a:r>
              <a:rPr lang="en-IN" b="1" dirty="0"/>
              <a:t>Type:</a:t>
            </a:r>
            <a:r>
              <a:rPr lang="en-IN" dirty="0"/>
              <a:t> </a:t>
            </a:r>
            <a:r>
              <a:rPr lang="en-IN" dirty="0" err="1"/>
              <a:t>LightGBM</a:t>
            </a:r>
            <a:r>
              <a:rPr lang="en-IN" dirty="0"/>
              <a:t> Classifier</a:t>
            </a:r>
          </a:p>
          <a:p>
            <a:r>
              <a:rPr lang="en-IN" b="1" dirty="0"/>
              <a:t>Target:</a:t>
            </a:r>
            <a:r>
              <a:rPr lang="en-IN" dirty="0"/>
              <a:t> Crash (1) or no Crash (0)</a:t>
            </a:r>
          </a:p>
          <a:p>
            <a:r>
              <a:rPr lang="en-IN" b="1" dirty="0"/>
              <a:t>Training:</a:t>
            </a:r>
            <a:r>
              <a:rPr lang="en-IN" dirty="0"/>
              <a:t> periodic (every 5 minutes) with </a:t>
            </a:r>
            <a:r>
              <a:rPr lang="en-IN" dirty="0" err="1"/>
              <a:t>labeled</a:t>
            </a:r>
            <a:r>
              <a:rPr lang="en-IN" dirty="0"/>
              <a:t> data under normal and stressed conditions</a:t>
            </a:r>
          </a:p>
        </p:txBody>
      </p:sp>
      <p:pic>
        <p:nvPicPr>
          <p:cNvPr id="5" name="Picture 4">
            <a:extLst>
              <a:ext uri="{FF2B5EF4-FFF2-40B4-BE49-F238E27FC236}">
                <a16:creationId xmlns:a16="http://schemas.microsoft.com/office/drawing/2014/main" id="{9168370A-19C2-332D-DEDE-1CB9ED60B9C1}"/>
              </a:ext>
            </a:extLst>
          </p:cNvPr>
          <p:cNvPicPr>
            <a:picLocks noChangeAspect="1"/>
          </p:cNvPicPr>
          <p:nvPr/>
        </p:nvPicPr>
        <p:blipFill>
          <a:blip r:embed="rId2"/>
          <a:stretch>
            <a:fillRect/>
          </a:stretch>
        </p:blipFill>
        <p:spPr>
          <a:xfrm>
            <a:off x="6154420" y="1642668"/>
            <a:ext cx="5275580" cy="3159914"/>
          </a:xfrm>
          <a:prstGeom prst="rect">
            <a:avLst/>
          </a:prstGeom>
        </p:spPr>
      </p:pic>
    </p:spTree>
    <p:extLst>
      <p:ext uri="{BB962C8B-B14F-4D97-AF65-F5344CB8AC3E}">
        <p14:creationId xmlns:p14="http://schemas.microsoft.com/office/powerpoint/2010/main" val="10168917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7C76-AD6B-EA35-5F6D-969F708515F5}"/>
              </a:ext>
            </a:extLst>
          </p:cNvPr>
          <p:cNvSpPr>
            <a:spLocks noGrp="1"/>
          </p:cNvSpPr>
          <p:nvPr>
            <p:ph type="title"/>
          </p:nvPr>
        </p:nvSpPr>
        <p:spPr>
          <a:xfrm>
            <a:off x="2133600" y="525367"/>
            <a:ext cx="8552586" cy="1061829"/>
          </a:xfrm>
        </p:spPr>
        <p:txBody>
          <a:bodyPr/>
          <a:lstStyle/>
          <a:p>
            <a:r>
              <a:rPr lang="en-IN" dirty="0"/>
              <a:t>MODEL FLOW AND SUMMARY</a:t>
            </a:r>
          </a:p>
        </p:txBody>
      </p:sp>
      <p:sp>
        <p:nvSpPr>
          <p:cNvPr id="3" name="Text Placeholder 2">
            <a:extLst>
              <a:ext uri="{FF2B5EF4-FFF2-40B4-BE49-F238E27FC236}">
                <a16:creationId xmlns:a16="http://schemas.microsoft.com/office/drawing/2014/main" id="{30704EC5-9560-7D1D-3607-BE7C3B50789A}"/>
              </a:ext>
            </a:extLst>
          </p:cNvPr>
          <p:cNvSpPr>
            <a:spLocks noGrp="1"/>
          </p:cNvSpPr>
          <p:nvPr>
            <p:ph type="body" idx="1"/>
          </p:nvPr>
        </p:nvSpPr>
        <p:spPr>
          <a:xfrm>
            <a:off x="990600" y="1774825"/>
            <a:ext cx="4495800" cy="3447098"/>
          </a:xfrm>
        </p:spPr>
        <p:txBody>
          <a:bodyPr/>
          <a:lstStyle/>
          <a:p>
            <a:r>
              <a:rPr lang="en-IN" dirty="0"/>
              <a:t>➥ </a:t>
            </a:r>
            <a:r>
              <a:rPr lang="en-IN" b="1" dirty="0"/>
              <a:t>Workflow:</a:t>
            </a:r>
            <a:br>
              <a:rPr lang="en-IN" dirty="0"/>
            </a:br>
            <a:r>
              <a:rPr lang="en-IN" dirty="0"/>
              <a:t>1️⃣ </a:t>
            </a:r>
            <a:r>
              <a:rPr lang="en-IN" b="1" dirty="0"/>
              <a:t>Preprocessing:</a:t>
            </a:r>
            <a:r>
              <a:rPr lang="en-IN" dirty="0"/>
              <a:t> raw metrics → cleaned, standardized</a:t>
            </a:r>
            <a:br>
              <a:rPr lang="en-IN" dirty="0"/>
            </a:br>
            <a:r>
              <a:rPr lang="en-IN" dirty="0"/>
              <a:t>2️⃣ </a:t>
            </a:r>
            <a:r>
              <a:rPr lang="en-IN" b="1" dirty="0"/>
              <a:t>Feature Generation:</a:t>
            </a:r>
            <a:r>
              <a:rPr lang="en-IN" dirty="0"/>
              <a:t> historical + resource addition</a:t>
            </a:r>
            <a:br>
              <a:rPr lang="en-IN" dirty="0"/>
            </a:br>
            <a:r>
              <a:rPr lang="en-IN" dirty="0"/>
              <a:t>3️⃣ </a:t>
            </a:r>
            <a:r>
              <a:rPr lang="en-IN" b="1" dirty="0"/>
              <a:t>Classification:</a:t>
            </a:r>
            <a:r>
              <a:rPr lang="en-IN" dirty="0"/>
              <a:t> </a:t>
            </a:r>
            <a:r>
              <a:rPr lang="en-IN" dirty="0" err="1"/>
              <a:t>LightGBM</a:t>
            </a:r>
            <a:r>
              <a:rPr lang="en-IN" dirty="0"/>
              <a:t> uses 7+ features to predict 5-second forward probability of a crash</a:t>
            </a:r>
            <a:br>
              <a:rPr lang="en-IN" dirty="0"/>
            </a:br>
            <a:r>
              <a:rPr lang="en-IN" dirty="0"/>
              <a:t>4️⃣ </a:t>
            </a:r>
            <a:r>
              <a:rPr lang="en-IN" b="1" dirty="0"/>
              <a:t>Decision:</a:t>
            </a:r>
            <a:r>
              <a:rPr lang="en-IN" dirty="0"/>
              <a:t> probability smoothed by moving average; severity level assigned (info, low, medium, high, critical)</a:t>
            </a:r>
          </a:p>
          <a:p>
            <a:endParaRPr lang="en-IN" dirty="0"/>
          </a:p>
          <a:p>
            <a:endParaRPr lang="en-IN" dirty="0"/>
          </a:p>
          <a:p>
            <a:r>
              <a:rPr lang="en-IN" dirty="0"/>
              <a:t>➥ </a:t>
            </a:r>
            <a:r>
              <a:rPr lang="en-IN" b="1" dirty="0"/>
              <a:t>Strengths:</a:t>
            </a:r>
            <a:br>
              <a:rPr lang="en-IN" dirty="0"/>
            </a:br>
            <a:r>
              <a:rPr lang="en-IN" dirty="0"/>
              <a:t>✅ Combines </a:t>
            </a:r>
            <a:r>
              <a:rPr lang="en-IN" b="1" dirty="0"/>
              <a:t>real-time signals</a:t>
            </a:r>
            <a:r>
              <a:rPr lang="en-IN" dirty="0"/>
              <a:t> with </a:t>
            </a:r>
            <a:r>
              <a:rPr lang="en-IN" b="1" dirty="0"/>
              <a:t>future trends</a:t>
            </a:r>
            <a:br>
              <a:rPr lang="en-IN" dirty="0"/>
            </a:br>
            <a:r>
              <a:rPr lang="en-IN" dirty="0"/>
              <a:t>✅ Learns from </a:t>
            </a:r>
            <a:r>
              <a:rPr lang="en-IN" dirty="0" err="1"/>
              <a:t>labeled</a:t>
            </a:r>
            <a:r>
              <a:rPr lang="en-IN" dirty="0"/>
              <a:t> data — less prone to false positives</a:t>
            </a:r>
            <a:br>
              <a:rPr lang="en-IN" dirty="0"/>
            </a:br>
            <a:r>
              <a:rPr lang="en-IN" dirty="0"/>
              <a:t>✅ Adaptable — periodic training lets it stay up to date</a:t>
            </a:r>
            <a:br>
              <a:rPr lang="en-IN" dirty="0"/>
            </a:br>
            <a:r>
              <a:rPr lang="en-IN" dirty="0"/>
              <a:t>✅ Better accuracy and robustness than previous regression approach</a:t>
            </a:r>
          </a:p>
          <a:p>
            <a:endParaRPr lang="en-IN" dirty="0"/>
          </a:p>
        </p:txBody>
      </p:sp>
      <p:pic>
        <p:nvPicPr>
          <p:cNvPr id="5" name="Picture 4">
            <a:extLst>
              <a:ext uri="{FF2B5EF4-FFF2-40B4-BE49-F238E27FC236}">
                <a16:creationId xmlns:a16="http://schemas.microsoft.com/office/drawing/2014/main" id="{BCA930F3-CF11-151B-8E20-0CC3C1417591}"/>
              </a:ext>
            </a:extLst>
          </p:cNvPr>
          <p:cNvPicPr>
            <a:picLocks noChangeAspect="1"/>
          </p:cNvPicPr>
          <p:nvPr/>
        </p:nvPicPr>
        <p:blipFill>
          <a:blip r:embed="rId2"/>
          <a:stretch>
            <a:fillRect/>
          </a:stretch>
        </p:blipFill>
        <p:spPr>
          <a:xfrm>
            <a:off x="6172200" y="1649412"/>
            <a:ext cx="4719638" cy="3146425"/>
          </a:xfrm>
          <a:prstGeom prst="rect">
            <a:avLst/>
          </a:prstGeom>
        </p:spPr>
      </p:pic>
    </p:spTree>
    <p:extLst>
      <p:ext uri="{BB962C8B-B14F-4D97-AF65-F5344CB8AC3E}">
        <p14:creationId xmlns:p14="http://schemas.microsoft.com/office/powerpoint/2010/main" val="27707709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49153-5D4D-5D00-CF05-D82541A429A1}"/>
              </a:ext>
            </a:extLst>
          </p:cNvPr>
          <p:cNvSpPr>
            <a:spLocks noGrp="1"/>
          </p:cNvSpPr>
          <p:nvPr>
            <p:ph type="title"/>
          </p:nvPr>
        </p:nvSpPr>
        <p:spPr>
          <a:xfrm>
            <a:off x="3276600" y="254232"/>
            <a:ext cx="7409586" cy="530915"/>
          </a:xfrm>
        </p:spPr>
        <p:txBody>
          <a:bodyPr/>
          <a:lstStyle/>
          <a:p>
            <a:r>
              <a:rPr lang="en-IN" dirty="0"/>
              <a:t>MODEL EVOLUTION</a:t>
            </a:r>
          </a:p>
        </p:txBody>
      </p:sp>
      <p:sp>
        <p:nvSpPr>
          <p:cNvPr id="3" name="Text Placeholder 2">
            <a:extLst>
              <a:ext uri="{FF2B5EF4-FFF2-40B4-BE49-F238E27FC236}">
                <a16:creationId xmlns:a16="http://schemas.microsoft.com/office/drawing/2014/main" id="{FA273591-867D-F126-4C85-5B8F3A7A79A9}"/>
              </a:ext>
            </a:extLst>
          </p:cNvPr>
          <p:cNvSpPr>
            <a:spLocks noGrp="1"/>
          </p:cNvSpPr>
          <p:nvPr>
            <p:ph type="body" idx="1"/>
          </p:nvPr>
        </p:nvSpPr>
        <p:spPr>
          <a:xfrm>
            <a:off x="376382" y="1065068"/>
            <a:ext cx="4495800" cy="2133600"/>
          </a:xfrm>
        </p:spPr>
        <p:txBody>
          <a:bodyPr/>
          <a:lstStyle/>
          <a:p>
            <a:r>
              <a:rPr lang="en-US" sz="1600" b="1" dirty="0">
                <a:solidFill>
                  <a:schemeClr val="bg1"/>
                </a:solidFill>
              </a:rPr>
              <a:t>1. Linear Regression (Baseline Model)</a:t>
            </a:r>
          </a:p>
          <a:p>
            <a:r>
              <a:rPr lang="en-US" sz="1600" b="1" dirty="0">
                <a:solidFill>
                  <a:schemeClr val="bg1"/>
                </a:solidFill>
              </a:rPr>
              <a:t>Goal:</a:t>
            </a:r>
            <a:r>
              <a:rPr lang="en-US" sz="1600" dirty="0">
                <a:solidFill>
                  <a:schemeClr val="bg1"/>
                </a:solidFill>
              </a:rPr>
              <a:t> Predict CPU usage and Kafka traffic (message rate).</a:t>
            </a:r>
          </a:p>
          <a:p>
            <a:r>
              <a:rPr lang="en-US" sz="1600" b="1" dirty="0">
                <a:solidFill>
                  <a:schemeClr val="bg1"/>
                </a:solidFill>
              </a:rPr>
              <a:t>Pros:</a:t>
            </a:r>
            <a:r>
              <a:rPr lang="en-US" sz="1600" dirty="0">
                <a:solidFill>
                  <a:schemeClr val="bg1"/>
                </a:solidFill>
              </a:rPr>
              <a:t> Simple to implement and interpret.</a:t>
            </a:r>
          </a:p>
          <a:p>
            <a:r>
              <a:rPr lang="en-US" sz="1600" b="1" dirty="0">
                <a:solidFill>
                  <a:schemeClr val="bg1"/>
                </a:solidFill>
              </a:rPr>
              <a:t>Limitations:</a:t>
            </a:r>
            <a:endParaRPr lang="en-US" sz="1600" dirty="0">
              <a:solidFill>
                <a:schemeClr val="bg1"/>
              </a:solidFill>
            </a:endParaRPr>
          </a:p>
          <a:p>
            <a:pPr lvl="1"/>
            <a:r>
              <a:rPr lang="en-US" sz="1600" dirty="0">
                <a:solidFill>
                  <a:schemeClr val="bg1"/>
                </a:solidFill>
              </a:rPr>
              <a:t>Could not capture non-linear relationships between system metrics.</a:t>
            </a:r>
          </a:p>
          <a:p>
            <a:pPr lvl="1"/>
            <a:r>
              <a:rPr lang="en-US" sz="1600" dirty="0">
                <a:solidFill>
                  <a:schemeClr val="bg1"/>
                </a:solidFill>
              </a:rPr>
              <a:t>Poor generalization under varying load conditions.</a:t>
            </a:r>
          </a:p>
          <a:p>
            <a:pPr lvl="1"/>
            <a:r>
              <a:rPr lang="en-US" sz="1600" dirty="0">
                <a:solidFill>
                  <a:schemeClr val="bg1"/>
                </a:solidFill>
              </a:rPr>
              <a:t>Failed to identify early signs of instability or crash.</a:t>
            </a:r>
          </a:p>
          <a:p>
            <a:pPr lvl="1"/>
            <a:endParaRPr lang="en-US" sz="1600" dirty="0">
              <a:solidFill>
                <a:schemeClr val="bg1"/>
              </a:solidFill>
            </a:endParaRPr>
          </a:p>
          <a:p>
            <a:pPr lvl="1"/>
            <a:endParaRPr lang="en-US" sz="1600" dirty="0">
              <a:solidFill>
                <a:schemeClr val="bg1"/>
              </a:solidFill>
            </a:endParaRPr>
          </a:p>
          <a:p>
            <a:endParaRPr lang="en-IN" dirty="0"/>
          </a:p>
        </p:txBody>
      </p:sp>
      <p:sp>
        <p:nvSpPr>
          <p:cNvPr id="32" name="TextBox 31">
            <a:extLst>
              <a:ext uri="{FF2B5EF4-FFF2-40B4-BE49-F238E27FC236}">
                <a16:creationId xmlns:a16="http://schemas.microsoft.com/office/drawing/2014/main" id="{EAE53457-769F-C22A-1F4B-69FD0B0F3446}"/>
              </a:ext>
            </a:extLst>
          </p:cNvPr>
          <p:cNvSpPr txBox="1"/>
          <p:nvPr/>
        </p:nvSpPr>
        <p:spPr>
          <a:xfrm>
            <a:off x="228600" y="3758510"/>
            <a:ext cx="5257800" cy="2677656"/>
          </a:xfrm>
          <a:prstGeom prst="rect">
            <a:avLst/>
          </a:prstGeom>
          <a:noFill/>
        </p:spPr>
        <p:txBody>
          <a:bodyPr wrap="square" rtlCol="0">
            <a:spAutoFit/>
          </a:bodyPr>
          <a:lstStyle/>
          <a:p>
            <a:r>
              <a:rPr lang="en-IN" sz="1400" b="1" dirty="0">
                <a:solidFill>
                  <a:schemeClr val="bg1"/>
                </a:solidFill>
              </a:rPr>
              <a:t>2. </a:t>
            </a:r>
            <a:r>
              <a:rPr lang="en-IN" sz="1400" b="1" dirty="0" err="1">
                <a:solidFill>
                  <a:schemeClr val="bg1"/>
                </a:solidFill>
              </a:rPr>
              <a:t>LightGBM</a:t>
            </a:r>
            <a:r>
              <a:rPr lang="en-IN" sz="1400" b="1" dirty="0">
                <a:solidFill>
                  <a:schemeClr val="bg1"/>
                </a:solidFill>
              </a:rPr>
              <a:t> Regressor (Improved Accuracy)</a:t>
            </a:r>
          </a:p>
          <a:p>
            <a:r>
              <a:rPr lang="en-IN" sz="1400" b="1" dirty="0">
                <a:solidFill>
                  <a:schemeClr val="bg1"/>
                </a:solidFill>
              </a:rPr>
              <a:t>Goal:</a:t>
            </a:r>
            <a:r>
              <a:rPr lang="en-IN" sz="1400" dirty="0">
                <a:solidFill>
                  <a:schemeClr val="bg1"/>
                </a:solidFill>
              </a:rPr>
              <a:t> Improve prediction of system resource metrics (e.g., CPU usage).</a:t>
            </a:r>
          </a:p>
          <a:p>
            <a:r>
              <a:rPr lang="en-IN" sz="1400" b="1" dirty="0">
                <a:solidFill>
                  <a:schemeClr val="bg1"/>
                </a:solidFill>
              </a:rPr>
              <a:t>Pros:</a:t>
            </a:r>
            <a:endParaRPr lang="en-IN" sz="1400" dirty="0">
              <a:solidFill>
                <a:schemeClr val="bg1"/>
              </a:solidFill>
            </a:endParaRPr>
          </a:p>
          <a:p>
            <a:pPr lvl="1"/>
            <a:r>
              <a:rPr lang="en-IN" sz="1400" dirty="0">
                <a:solidFill>
                  <a:schemeClr val="bg1"/>
                </a:solidFill>
              </a:rPr>
              <a:t>Handled non-linear interactions better than linear models.</a:t>
            </a:r>
          </a:p>
          <a:p>
            <a:pPr lvl="1"/>
            <a:r>
              <a:rPr lang="en-IN" sz="1400" dirty="0">
                <a:solidFill>
                  <a:schemeClr val="bg1"/>
                </a:solidFill>
              </a:rPr>
              <a:t>Provided better prediction accuracy under dynamic loads.</a:t>
            </a:r>
          </a:p>
          <a:p>
            <a:r>
              <a:rPr lang="en-IN" sz="1400" b="1" dirty="0">
                <a:solidFill>
                  <a:schemeClr val="bg1"/>
                </a:solidFill>
              </a:rPr>
              <a:t>Limitations:</a:t>
            </a:r>
            <a:endParaRPr lang="en-IN" sz="1400" dirty="0">
              <a:solidFill>
                <a:schemeClr val="bg1"/>
              </a:solidFill>
            </a:endParaRPr>
          </a:p>
          <a:p>
            <a:pPr lvl="1"/>
            <a:r>
              <a:rPr lang="en-IN" sz="1400" dirty="0">
                <a:solidFill>
                  <a:schemeClr val="bg1"/>
                </a:solidFill>
              </a:rPr>
              <a:t>Crash detection required </a:t>
            </a:r>
            <a:r>
              <a:rPr lang="en-IN" sz="1400" b="1" dirty="0">
                <a:solidFill>
                  <a:schemeClr val="bg1"/>
                </a:solidFill>
              </a:rPr>
              <a:t>manual thresholding</a:t>
            </a:r>
            <a:r>
              <a:rPr lang="en-IN" sz="1400" dirty="0">
                <a:solidFill>
                  <a:schemeClr val="bg1"/>
                </a:solidFill>
              </a:rPr>
              <a:t> (e.g., CPU &gt; 85%), which:</a:t>
            </a:r>
          </a:p>
          <a:p>
            <a:pPr lvl="2"/>
            <a:r>
              <a:rPr lang="en-IN" sz="1400" dirty="0">
                <a:solidFill>
                  <a:schemeClr val="bg1"/>
                </a:solidFill>
              </a:rPr>
              <a:t>Was not adaptive or scalable.</a:t>
            </a:r>
          </a:p>
          <a:p>
            <a:pPr lvl="2"/>
            <a:r>
              <a:rPr lang="en-IN" sz="1400" dirty="0">
                <a:solidFill>
                  <a:schemeClr val="bg1"/>
                </a:solidFill>
              </a:rPr>
              <a:t>Could miss edge cases or generate false positives.</a:t>
            </a:r>
          </a:p>
          <a:p>
            <a:endParaRPr lang="en-IN" sz="1400" dirty="0">
              <a:solidFill>
                <a:schemeClr val="bg1"/>
              </a:solidFill>
            </a:endParaRPr>
          </a:p>
        </p:txBody>
      </p:sp>
      <p:sp>
        <p:nvSpPr>
          <p:cNvPr id="33" name="TextBox 32">
            <a:extLst>
              <a:ext uri="{FF2B5EF4-FFF2-40B4-BE49-F238E27FC236}">
                <a16:creationId xmlns:a16="http://schemas.microsoft.com/office/drawing/2014/main" id="{F0272789-D4DF-D0B0-F255-1086038779CA}"/>
              </a:ext>
            </a:extLst>
          </p:cNvPr>
          <p:cNvSpPr txBox="1"/>
          <p:nvPr/>
        </p:nvSpPr>
        <p:spPr>
          <a:xfrm>
            <a:off x="5715000" y="936626"/>
            <a:ext cx="5334000" cy="2893100"/>
          </a:xfrm>
          <a:prstGeom prst="rect">
            <a:avLst/>
          </a:prstGeom>
          <a:noFill/>
        </p:spPr>
        <p:txBody>
          <a:bodyPr wrap="square" rtlCol="0">
            <a:spAutoFit/>
          </a:bodyPr>
          <a:lstStyle/>
          <a:p>
            <a:r>
              <a:rPr lang="en-US" sz="1400" b="1" dirty="0">
                <a:solidFill>
                  <a:schemeClr val="bg1"/>
                </a:solidFill>
              </a:rPr>
              <a:t>3. </a:t>
            </a:r>
            <a:r>
              <a:rPr lang="en-US" sz="1400" b="1" dirty="0" err="1">
                <a:solidFill>
                  <a:schemeClr val="bg1"/>
                </a:solidFill>
              </a:rPr>
              <a:t>LightGBM</a:t>
            </a:r>
            <a:r>
              <a:rPr lang="en-US" sz="1400" b="1" dirty="0">
                <a:solidFill>
                  <a:schemeClr val="bg1"/>
                </a:solidFill>
              </a:rPr>
              <a:t> Classifier (Crash Prediction Model)</a:t>
            </a:r>
          </a:p>
          <a:p>
            <a:r>
              <a:rPr lang="en-US" sz="1400" b="1" dirty="0">
                <a:solidFill>
                  <a:schemeClr val="bg1"/>
                </a:solidFill>
              </a:rPr>
              <a:t>Goal:</a:t>
            </a:r>
            <a:r>
              <a:rPr lang="en-US" sz="1400" dirty="0">
                <a:solidFill>
                  <a:schemeClr val="bg1"/>
                </a:solidFill>
              </a:rPr>
              <a:t> Classify whether a system is at risk of crash.</a:t>
            </a:r>
          </a:p>
          <a:p>
            <a:r>
              <a:rPr lang="en-US" sz="1400" b="1" dirty="0">
                <a:solidFill>
                  <a:schemeClr val="bg1"/>
                </a:solidFill>
              </a:rPr>
              <a:t>Key Change:</a:t>
            </a:r>
            <a:r>
              <a:rPr lang="en-US" sz="1400" dirty="0">
                <a:solidFill>
                  <a:schemeClr val="bg1"/>
                </a:solidFill>
              </a:rPr>
              <a:t> Trained on </a:t>
            </a:r>
            <a:r>
              <a:rPr lang="en-US" sz="1400" b="1" dirty="0">
                <a:solidFill>
                  <a:schemeClr val="bg1"/>
                </a:solidFill>
              </a:rPr>
              <a:t>labeled crash data</a:t>
            </a:r>
            <a:r>
              <a:rPr lang="en-US" sz="1400" dirty="0">
                <a:solidFill>
                  <a:schemeClr val="bg1"/>
                </a:solidFill>
              </a:rPr>
              <a:t> instead of just raw metrics.</a:t>
            </a:r>
          </a:p>
          <a:p>
            <a:r>
              <a:rPr lang="en-US" sz="1400" b="1" dirty="0">
                <a:solidFill>
                  <a:schemeClr val="bg1"/>
                </a:solidFill>
              </a:rPr>
              <a:t>Enhancements:</a:t>
            </a:r>
            <a:endParaRPr lang="en-US" sz="1400" dirty="0">
              <a:solidFill>
                <a:schemeClr val="bg1"/>
              </a:solidFill>
            </a:endParaRPr>
          </a:p>
          <a:p>
            <a:pPr lvl="1"/>
            <a:r>
              <a:rPr lang="en-US" sz="1400" dirty="0">
                <a:solidFill>
                  <a:schemeClr val="bg1"/>
                </a:solidFill>
              </a:rPr>
              <a:t>Integrated </a:t>
            </a:r>
            <a:r>
              <a:rPr lang="en-US" sz="1400" b="1" dirty="0">
                <a:solidFill>
                  <a:schemeClr val="bg1"/>
                </a:solidFill>
              </a:rPr>
              <a:t>Facebook Prophet</a:t>
            </a:r>
            <a:r>
              <a:rPr lang="en-US" sz="1400" dirty="0">
                <a:solidFill>
                  <a:schemeClr val="bg1"/>
                </a:solidFill>
              </a:rPr>
              <a:t> to include </a:t>
            </a:r>
            <a:r>
              <a:rPr lang="en-US" sz="1400" b="1" dirty="0">
                <a:solidFill>
                  <a:schemeClr val="bg1"/>
                </a:solidFill>
              </a:rPr>
              <a:t>forecasted metrics</a:t>
            </a:r>
            <a:r>
              <a:rPr lang="en-US" sz="1400" dirty="0">
                <a:solidFill>
                  <a:schemeClr val="bg1"/>
                </a:solidFill>
              </a:rPr>
              <a:t> (e.g., CPU or Kafka message rate trends).</a:t>
            </a:r>
          </a:p>
          <a:p>
            <a:pPr lvl="1"/>
            <a:r>
              <a:rPr lang="en-US" sz="1400" dirty="0">
                <a:solidFill>
                  <a:schemeClr val="bg1"/>
                </a:solidFill>
              </a:rPr>
              <a:t>Used both current and near-future system state as input features.</a:t>
            </a:r>
          </a:p>
          <a:p>
            <a:r>
              <a:rPr lang="en-US" sz="1400" b="1" dirty="0">
                <a:solidFill>
                  <a:schemeClr val="bg1"/>
                </a:solidFill>
              </a:rPr>
              <a:t>Outcome:</a:t>
            </a:r>
            <a:endParaRPr lang="en-US" sz="1400" dirty="0">
              <a:solidFill>
                <a:schemeClr val="bg1"/>
              </a:solidFill>
            </a:endParaRPr>
          </a:p>
          <a:p>
            <a:pPr lvl="1"/>
            <a:r>
              <a:rPr lang="en-US" sz="1400" dirty="0">
                <a:solidFill>
                  <a:schemeClr val="bg1"/>
                </a:solidFill>
              </a:rPr>
              <a:t>Significant boost in </a:t>
            </a:r>
            <a:r>
              <a:rPr lang="en-US" sz="1400" b="1" dirty="0">
                <a:solidFill>
                  <a:schemeClr val="bg1"/>
                </a:solidFill>
              </a:rPr>
              <a:t>early warning capability</a:t>
            </a:r>
            <a:r>
              <a:rPr lang="en-US" sz="1400" dirty="0">
                <a:solidFill>
                  <a:schemeClr val="bg1"/>
                </a:solidFill>
              </a:rPr>
              <a:t>.</a:t>
            </a:r>
          </a:p>
          <a:p>
            <a:pPr lvl="1"/>
            <a:r>
              <a:rPr lang="en-US" sz="1400" dirty="0">
                <a:solidFill>
                  <a:schemeClr val="bg1"/>
                </a:solidFill>
              </a:rPr>
              <a:t>Higher </a:t>
            </a:r>
            <a:r>
              <a:rPr lang="en-US" sz="1400" b="1" dirty="0">
                <a:solidFill>
                  <a:schemeClr val="bg1"/>
                </a:solidFill>
              </a:rPr>
              <a:t>precision</a:t>
            </a:r>
            <a:r>
              <a:rPr lang="en-US" sz="1400" dirty="0">
                <a:solidFill>
                  <a:schemeClr val="bg1"/>
                </a:solidFill>
              </a:rPr>
              <a:t> with reduced false positives in identifying crash-prone conditions.</a:t>
            </a:r>
          </a:p>
          <a:p>
            <a:endParaRPr lang="en-IN" sz="1400" dirty="0">
              <a:solidFill>
                <a:schemeClr val="bg1"/>
              </a:solidFill>
            </a:endParaRPr>
          </a:p>
        </p:txBody>
      </p:sp>
      <p:sp>
        <p:nvSpPr>
          <p:cNvPr id="40" name="TextBox 39">
            <a:extLst>
              <a:ext uri="{FF2B5EF4-FFF2-40B4-BE49-F238E27FC236}">
                <a16:creationId xmlns:a16="http://schemas.microsoft.com/office/drawing/2014/main" id="{5C8F9A50-0529-DE5D-F334-D9CD00EDCF4C}"/>
              </a:ext>
            </a:extLst>
          </p:cNvPr>
          <p:cNvSpPr txBox="1"/>
          <p:nvPr/>
        </p:nvSpPr>
        <p:spPr>
          <a:xfrm>
            <a:off x="5791200" y="3758510"/>
            <a:ext cx="5766272" cy="2677656"/>
          </a:xfrm>
          <a:prstGeom prst="rect">
            <a:avLst/>
          </a:prstGeom>
          <a:noFill/>
        </p:spPr>
        <p:txBody>
          <a:bodyPr wrap="square" rtlCol="0">
            <a:spAutoFit/>
          </a:bodyPr>
          <a:lstStyle/>
          <a:p>
            <a:r>
              <a:rPr lang="en-US" sz="1400" b="1" dirty="0">
                <a:solidFill>
                  <a:schemeClr val="bg1"/>
                </a:solidFill>
              </a:rPr>
              <a:t>4. Resource Threshold Alerting (Root Cause Advice)</a:t>
            </a:r>
          </a:p>
          <a:p>
            <a:r>
              <a:rPr lang="en-US" sz="1400" b="1" dirty="0">
                <a:solidFill>
                  <a:schemeClr val="bg1"/>
                </a:solidFill>
              </a:rPr>
              <a:t>Goal:</a:t>
            </a:r>
            <a:r>
              <a:rPr lang="en-US" sz="1400" dirty="0">
                <a:solidFill>
                  <a:schemeClr val="bg1"/>
                </a:solidFill>
              </a:rPr>
              <a:t> Improve interpretability and operational usefulness.</a:t>
            </a:r>
          </a:p>
          <a:p>
            <a:r>
              <a:rPr lang="en-US" sz="1400" b="1" dirty="0">
                <a:solidFill>
                  <a:schemeClr val="bg1"/>
                </a:solidFill>
              </a:rPr>
              <a:t>New Target:</a:t>
            </a:r>
            <a:r>
              <a:rPr lang="en-US" sz="1400" dirty="0">
                <a:solidFill>
                  <a:schemeClr val="bg1"/>
                </a:solidFill>
              </a:rPr>
              <a:t> Predict </a:t>
            </a:r>
            <a:r>
              <a:rPr lang="en-US" sz="1400" b="1" dirty="0">
                <a:solidFill>
                  <a:schemeClr val="bg1"/>
                </a:solidFill>
              </a:rPr>
              <a:t>which resource (CPU, memory, disk, etc.)</a:t>
            </a:r>
            <a:r>
              <a:rPr lang="en-US" sz="1400" dirty="0">
                <a:solidFill>
                  <a:schemeClr val="bg1"/>
                </a:solidFill>
              </a:rPr>
              <a:t> is violating thresholds, not just message rate.</a:t>
            </a:r>
          </a:p>
          <a:p>
            <a:r>
              <a:rPr lang="en-US" sz="1400" b="1" dirty="0">
                <a:solidFill>
                  <a:schemeClr val="bg1"/>
                </a:solidFill>
              </a:rPr>
              <a:t>Purpose:</a:t>
            </a:r>
            <a:endParaRPr lang="en-US" sz="1400" dirty="0">
              <a:solidFill>
                <a:schemeClr val="bg1"/>
              </a:solidFill>
            </a:endParaRPr>
          </a:p>
          <a:p>
            <a:pPr lvl="1"/>
            <a:r>
              <a:rPr lang="en-US" sz="1400" dirty="0">
                <a:solidFill>
                  <a:schemeClr val="bg1"/>
                </a:solidFill>
              </a:rPr>
              <a:t>Enables </a:t>
            </a:r>
            <a:r>
              <a:rPr lang="en-US" sz="1400" b="1" dirty="0">
                <a:solidFill>
                  <a:schemeClr val="bg1"/>
                </a:solidFill>
              </a:rPr>
              <a:t>granular alerting</a:t>
            </a:r>
            <a:r>
              <a:rPr lang="en-US" sz="1400" dirty="0">
                <a:solidFill>
                  <a:schemeClr val="bg1"/>
                </a:solidFill>
              </a:rPr>
              <a:t> by identifying the </a:t>
            </a:r>
            <a:r>
              <a:rPr lang="en-US" sz="1400" b="1" dirty="0">
                <a:solidFill>
                  <a:schemeClr val="bg1"/>
                </a:solidFill>
              </a:rPr>
              <a:t>specific metric causing issues</a:t>
            </a:r>
            <a:r>
              <a:rPr lang="en-US" sz="1400" dirty="0">
                <a:solidFill>
                  <a:schemeClr val="bg1"/>
                </a:solidFill>
              </a:rPr>
              <a:t>.</a:t>
            </a:r>
          </a:p>
          <a:p>
            <a:pPr lvl="1"/>
            <a:r>
              <a:rPr lang="en-US" sz="1400" dirty="0">
                <a:solidFill>
                  <a:schemeClr val="bg1"/>
                </a:solidFill>
              </a:rPr>
              <a:t>Lays foundation for a </a:t>
            </a:r>
            <a:r>
              <a:rPr lang="en-US" sz="1400" b="1" dirty="0">
                <a:solidFill>
                  <a:schemeClr val="bg1"/>
                </a:solidFill>
              </a:rPr>
              <a:t>capacity advisory system</a:t>
            </a:r>
            <a:r>
              <a:rPr lang="en-US" sz="1400" dirty="0">
                <a:solidFill>
                  <a:schemeClr val="bg1"/>
                </a:solidFill>
              </a:rPr>
              <a:t> that suggests targeted actions (e.g., scale memory or reduce message rate).</a:t>
            </a:r>
          </a:p>
          <a:p>
            <a:r>
              <a:rPr lang="en-US" sz="1400" b="1" dirty="0">
                <a:solidFill>
                  <a:schemeClr val="bg1"/>
                </a:solidFill>
              </a:rPr>
              <a:t>Benefit:</a:t>
            </a:r>
            <a:r>
              <a:rPr lang="en-US" sz="1400" dirty="0">
                <a:solidFill>
                  <a:schemeClr val="bg1"/>
                </a:solidFill>
              </a:rPr>
              <a:t> Alerts are now </a:t>
            </a:r>
            <a:r>
              <a:rPr lang="en-US" sz="1400" b="1" dirty="0">
                <a:solidFill>
                  <a:schemeClr val="bg1"/>
                </a:solidFill>
              </a:rPr>
              <a:t>context-aware</a:t>
            </a:r>
            <a:r>
              <a:rPr lang="en-US" sz="1400" dirty="0">
                <a:solidFill>
                  <a:schemeClr val="bg1"/>
                </a:solidFill>
              </a:rPr>
              <a:t>, offering actionable insight into the </a:t>
            </a:r>
            <a:r>
              <a:rPr lang="en-US" sz="1400" b="1" dirty="0">
                <a:solidFill>
                  <a:schemeClr val="bg1"/>
                </a:solidFill>
              </a:rPr>
              <a:t>underlying cause</a:t>
            </a:r>
            <a:r>
              <a:rPr lang="en-US" sz="1400" dirty="0">
                <a:solidFill>
                  <a:schemeClr val="bg1"/>
                </a:solidFill>
              </a:rPr>
              <a:t> of potential crashes.</a:t>
            </a:r>
          </a:p>
          <a:p>
            <a:endParaRPr lang="en-IN" sz="1400" dirty="0">
              <a:solidFill>
                <a:schemeClr val="bg1"/>
              </a:solidFill>
            </a:endParaRPr>
          </a:p>
        </p:txBody>
      </p:sp>
    </p:spTree>
    <p:extLst>
      <p:ext uri="{BB962C8B-B14F-4D97-AF65-F5344CB8AC3E}">
        <p14:creationId xmlns:p14="http://schemas.microsoft.com/office/powerpoint/2010/main" val="289609837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AFE0-186B-B5CA-EF1C-344B0420F82E}"/>
              </a:ext>
            </a:extLst>
          </p:cNvPr>
          <p:cNvSpPr>
            <a:spLocks noGrp="1"/>
          </p:cNvSpPr>
          <p:nvPr>
            <p:ph type="title"/>
          </p:nvPr>
        </p:nvSpPr>
        <p:spPr>
          <a:xfrm>
            <a:off x="3962400" y="525367"/>
            <a:ext cx="6723786" cy="530915"/>
          </a:xfrm>
        </p:spPr>
        <p:txBody>
          <a:bodyPr/>
          <a:lstStyle/>
          <a:p>
            <a:r>
              <a:rPr lang="en-IN" dirty="0"/>
              <a:t>CONCLUSION</a:t>
            </a:r>
          </a:p>
        </p:txBody>
      </p:sp>
      <p:sp>
        <p:nvSpPr>
          <p:cNvPr id="3" name="Text Placeholder 2">
            <a:extLst>
              <a:ext uri="{FF2B5EF4-FFF2-40B4-BE49-F238E27FC236}">
                <a16:creationId xmlns:a16="http://schemas.microsoft.com/office/drawing/2014/main" id="{2DA7A99E-67DF-51BD-508A-1D7BDAD19AC6}"/>
              </a:ext>
            </a:extLst>
          </p:cNvPr>
          <p:cNvSpPr>
            <a:spLocks noGrp="1"/>
          </p:cNvSpPr>
          <p:nvPr>
            <p:ph type="body" idx="1"/>
          </p:nvPr>
        </p:nvSpPr>
        <p:spPr>
          <a:xfrm>
            <a:off x="1371600" y="1698625"/>
            <a:ext cx="9219336" cy="3108543"/>
          </a:xfrm>
        </p:spPr>
        <p:txBody>
          <a:bodyPr/>
          <a:lstStyle/>
          <a:p>
            <a:r>
              <a:rPr lang="en-US" dirty="0"/>
              <a:t>✅ We successfully implemented </a:t>
            </a:r>
            <a:r>
              <a:rPr lang="en-US" b="1" dirty="0"/>
              <a:t>an end-to-end pipeline</a:t>
            </a:r>
            <a:r>
              <a:rPr lang="en-US" dirty="0"/>
              <a:t> for:</a:t>
            </a:r>
          </a:p>
          <a:p>
            <a:pPr lvl="1"/>
            <a:r>
              <a:rPr lang="en-US" sz="1600" b="1" dirty="0">
                <a:solidFill>
                  <a:schemeClr val="bg1"/>
                </a:solidFill>
              </a:rPr>
              <a:t>Real-time Kafka and system metric collection</a:t>
            </a:r>
            <a:r>
              <a:rPr lang="en-US" sz="1600" dirty="0">
                <a:solidFill>
                  <a:schemeClr val="bg1"/>
                </a:solidFill>
              </a:rPr>
              <a:t> (using Node Exporter, JMX, and Prometheus)</a:t>
            </a:r>
          </a:p>
          <a:p>
            <a:pPr lvl="1"/>
            <a:r>
              <a:rPr lang="en-US" sz="1600" b="1" dirty="0">
                <a:solidFill>
                  <a:schemeClr val="bg1"/>
                </a:solidFill>
              </a:rPr>
              <a:t>Simulating stress conditions</a:t>
            </a:r>
            <a:r>
              <a:rPr lang="en-US" sz="1600" dirty="0">
                <a:solidFill>
                  <a:schemeClr val="bg1"/>
                </a:solidFill>
              </a:rPr>
              <a:t> to observe behavior under pressure</a:t>
            </a:r>
          </a:p>
          <a:p>
            <a:pPr lvl="1"/>
            <a:r>
              <a:rPr lang="en-US" sz="1600" b="1" dirty="0">
                <a:solidFill>
                  <a:schemeClr val="bg1"/>
                </a:solidFill>
              </a:rPr>
              <a:t>Training and evaluating a </a:t>
            </a:r>
            <a:r>
              <a:rPr lang="en-US" sz="1600" b="1" dirty="0" err="1">
                <a:solidFill>
                  <a:schemeClr val="bg1"/>
                </a:solidFill>
              </a:rPr>
              <a:t>LightGBM</a:t>
            </a:r>
            <a:r>
              <a:rPr lang="en-US" sz="1600" b="1" dirty="0">
                <a:solidFill>
                  <a:schemeClr val="bg1"/>
                </a:solidFill>
              </a:rPr>
              <a:t> classifier</a:t>
            </a:r>
            <a:r>
              <a:rPr lang="en-US" sz="1600" dirty="0">
                <a:solidFill>
                  <a:schemeClr val="bg1"/>
                </a:solidFill>
              </a:rPr>
              <a:t> to predict crashes based on multivariate signals</a:t>
            </a:r>
          </a:p>
          <a:p>
            <a:endParaRPr lang="en-US" dirty="0"/>
          </a:p>
          <a:p>
            <a:r>
              <a:rPr lang="en-US" dirty="0"/>
              <a:t>✅ The pipeline demonstrated that </a:t>
            </a:r>
            <a:r>
              <a:rPr lang="en-US" b="1" dirty="0"/>
              <a:t>combining real-time signals with future trends</a:t>
            </a:r>
            <a:r>
              <a:rPr lang="en-US" dirty="0"/>
              <a:t> (like Prophet forecasts) can effectively </a:t>
            </a:r>
            <a:r>
              <a:rPr lang="en-US" b="1" dirty="0"/>
              <a:t>anticipate failures before they happen</a:t>
            </a:r>
            <a:r>
              <a:rPr lang="en-US" dirty="0"/>
              <a:t>.</a:t>
            </a:r>
          </a:p>
          <a:p>
            <a:endParaRPr lang="en-US" dirty="0"/>
          </a:p>
          <a:p>
            <a:r>
              <a:rPr lang="en-US" dirty="0"/>
              <a:t>✅ Our approach is </a:t>
            </a:r>
            <a:r>
              <a:rPr lang="en-US" b="1" dirty="0"/>
              <a:t>adaptive and scalable</a:t>
            </a:r>
            <a:r>
              <a:rPr lang="en-US" dirty="0"/>
              <a:t>, allowing for periodic training and future expansion to multi-node clusters and additional signals.</a:t>
            </a:r>
          </a:p>
          <a:p>
            <a:endParaRPr lang="en-US" dirty="0"/>
          </a:p>
          <a:p>
            <a:r>
              <a:rPr lang="en-US" dirty="0"/>
              <a:t>✅ Overall, this framework can help </a:t>
            </a:r>
            <a:r>
              <a:rPr lang="en-US" b="1" dirty="0"/>
              <a:t>improve resiliency, reduce downtime, and enable proactive scaling and maintenance decisions</a:t>
            </a:r>
            <a:r>
              <a:rPr lang="en-US" dirty="0"/>
              <a:t> in distributed Kafka systems.</a:t>
            </a:r>
          </a:p>
          <a:p>
            <a:endParaRPr lang="en-IN" dirty="0"/>
          </a:p>
        </p:txBody>
      </p:sp>
    </p:spTree>
    <p:extLst>
      <p:ext uri="{BB962C8B-B14F-4D97-AF65-F5344CB8AC3E}">
        <p14:creationId xmlns:p14="http://schemas.microsoft.com/office/powerpoint/2010/main" val="32503696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50825"/>
            <a:ext cx="10228986" cy="3539430"/>
          </a:xfrm>
        </p:spPr>
        <p:txBody>
          <a:bodyPr/>
          <a:lstStyle/>
          <a:p>
            <a:r>
              <a:rPr lang="en-US" sz="2400" dirty="0"/>
              <a:t>CHALLENGES:</a:t>
            </a:r>
            <a:br>
              <a:rPr lang="en-US" sz="2400" dirty="0"/>
            </a:br>
            <a:r>
              <a:rPr lang="en-US" sz="1800" dirty="0"/>
              <a:t>1. Billing issues on VM (AWS EC2 instance)</a:t>
            </a:r>
            <a:br>
              <a:rPr lang="en-US" sz="1800" dirty="0"/>
            </a:br>
            <a:r>
              <a:rPr lang="en-US" sz="1800" dirty="0"/>
              <a:t>2. stress testing and finding the proper simulator code</a:t>
            </a:r>
            <a:br>
              <a:rPr lang="en-US" sz="1800" dirty="0"/>
            </a:br>
            <a:r>
              <a:rPr lang="en-US" sz="1800" dirty="0"/>
              <a:t>3. finding the correct structure and algorithm for the model</a:t>
            </a:r>
            <a:br>
              <a:rPr lang="en-US" sz="1800" dirty="0"/>
            </a:br>
            <a:r>
              <a:rPr lang="en-US" sz="1800" dirty="0"/>
              <a:t>4. the big difference between stress datapoints and normal datapoints as stress testing can't be done for long hours on a billed AWS.</a:t>
            </a:r>
            <a:br>
              <a:rPr lang="en-US" sz="2000" dirty="0"/>
            </a:br>
            <a:br>
              <a:rPr lang="en-US" sz="2000" dirty="0"/>
            </a:br>
            <a:r>
              <a:rPr lang="en-US" sz="2400" b="1" dirty="0"/>
              <a:t>FUTURE ADVANCEMENTS:</a:t>
            </a:r>
            <a:br>
              <a:rPr lang="en-IN" sz="2400" dirty="0"/>
            </a:br>
            <a:r>
              <a:rPr lang="en-IN" sz="1800" dirty="0"/>
              <a:t>1. </a:t>
            </a:r>
            <a:r>
              <a:rPr lang="en-US" sz="1800" dirty="0"/>
              <a:t>Expanding on multi node system</a:t>
            </a:r>
            <a:br>
              <a:rPr lang="en-US" sz="1800" dirty="0"/>
            </a:br>
            <a:r>
              <a:rPr lang="en-US" sz="1800" dirty="0"/>
              <a:t>2. Improving ml model accuracy</a:t>
            </a:r>
            <a:br>
              <a:rPr lang="en-US" sz="1800" dirty="0"/>
            </a:br>
            <a:r>
              <a:rPr lang="en-US" sz="1800" dirty="0"/>
              <a:t>3. Deployment of the system </a:t>
            </a:r>
            <a:br>
              <a:rPr lang="en-US" sz="1800" dirty="0"/>
            </a:br>
            <a:r>
              <a:rPr lang="en-US" sz="1800" dirty="0"/>
              <a:t>4. Expanding on more attributes like network </a:t>
            </a:r>
            <a:r>
              <a:rPr lang="en-US" sz="1800" dirty="0" err="1"/>
              <a:t>i</a:t>
            </a:r>
            <a:r>
              <a:rPr lang="en-US" sz="1800" dirty="0"/>
              <a:t>/o</a:t>
            </a:r>
            <a:endParaRPr lang="en-IN" sz="1600" dirty="0"/>
          </a:p>
        </p:txBody>
      </p:sp>
      <p:sp>
        <p:nvSpPr>
          <p:cNvPr id="3" name="Text Placeholder 2"/>
          <p:cNvSpPr>
            <a:spLocks noGrp="1"/>
          </p:cNvSpPr>
          <p:nvPr>
            <p:ph type="body" idx="1"/>
          </p:nvPr>
        </p:nvSpPr>
        <p:spPr>
          <a:xfrm>
            <a:off x="4893716" y="3137407"/>
            <a:ext cx="5697220" cy="215444"/>
          </a:xfrm>
        </p:spPr>
        <p:txBody>
          <a:bodyPr/>
          <a:lstStyle/>
          <a:p>
            <a:r>
              <a:rPr lang="en-US"/>
              <a:t> </a:t>
            </a:r>
            <a:endParaRPr lang="en-IN"/>
          </a:p>
        </p:txBody>
      </p:sp>
    </p:spTree>
    <p:extLst>
      <p:ext uri="{BB962C8B-B14F-4D97-AF65-F5344CB8AC3E}">
        <p14:creationId xmlns:p14="http://schemas.microsoft.com/office/powerpoint/2010/main" val="39239887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2460625"/>
            <a:ext cx="9715500" cy="923330"/>
          </a:xfrm>
        </p:spPr>
        <p:txBody>
          <a:bodyPr/>
          <a:lstStyle/>
          <a:p>
            <a:r>
              <a:rPr lang="en-US" sz="6000"/>
              <a:t>THANKYOU</a:t>
            </a:r>
            <a:endParaRPr lang="en-IN" sz="6000"/>
          </a:p>
        </p:txBody>
      </p:sp>
      <p:sp>
        <p:nvSpPr>
          <p:cNvPr id="3" name="Subtitle 2"/>
          <p:cNvSpPr>
            <a:spLocks noGrp="1"/>
          </p:cNvSpPr>
          <p:nvPr>
            <p:ph type="subTitle" idx="4"/>
          </p:nvPr>
        </p:nvSpPr>
        <p:spPr>
          <a:xfrm>
            <a:off x="1714500" y="3609340"/>
            <a:ext cx="8001000" cy="215444"/>
          </a:xfrm>
        </p:spPr>
        <p:txBody>
          <a:bodyPr/>
          <a:lstStyle/>
          <a:p>
            <a:r>
              <a:rPr lang="en-US"/>
              <a:t> </a:t>
            </a:r>
            <a:endParaRPr lang="en-I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50825"/>
            <a:ext cx="10228986" cy="6194425"/>
          </a:xfrm>
        </p:spPr>
        <p:txBody>
          <a:bodyPr/>
          <a:lstStyle/>
          <a:p>
            <a:r>
              <a:rPr lang="en-US" sz="2400" b="1" dirty="0"/>
              <a:t>Features:</a:t>
            </a:r>
            <a:br>
              <a:rPr lang="en-US" sz="2000" b="1" dirty="0"/>
            </a:br>
            <a:r>
              <a:rPr lang="en-US" sz="1800" dirty="0"/>
              <a:t>1.Continuously monitors CPU, memory, and disk utilization of services like Kafka</a:t>
            </a:r>
            <a:br>
              <a:rPr lang="en-US" sz="1800" dirty="0"/>
            </a:br>
            <a:r>
              <a:rPr lang="en-US" sz="1800" dirty="0"/>
              <a:t>2.ML model that gives alerts under stress condition when a threshold is reached telling the users to take necessary actions in order to prevent system crashes.</a:t>
            </a:r>
            <a:br>
              <a:rPr lang="en-US" sz="1800" dirty="0"/>
            </a:br>
            <a:r>
              <a:rPr lang="en-US" sz="1800" dirty="0"/>
              <a:t>3.Uses JMX Exporter and Node Exporter to collect </a:t>
            </a:r>
            <a:r>
              <a:rPr lang="en-US" sz="1800" dirty="0" err="1"/>
              <a:t>kafka</a:t>
            </a:r>
            <a:r>
              <a:rPr lang="en-US" sz="1800" dirty="0"/>
              <a:t> and system metrics respectively, Prometheus for scraping, and Grafana for visualization.</a:t>
            </a:r>
            <a:br>
              <a:rPr lang="en-US" sz="1800" dirty="0"/>
            </a:br>
            <a:r>
              <a:rPr lang="en-US" sz="1800" dirty="0"/>
              <a:t>4.Captures and stores metrics over time (hourly/daily/weekly). Exports Prometheus metrics as CSV for offline analysis or machine learning training.</a:t>
            </a:r>
            <a:br>
              <a:rPr lang="en-US" sz="1800" dirty="0"/>
            </a:br>
            <a:r>
              <a:rPr lang="en-US" sz="1800" dirty="0"/>
              <a:t>5.Pre-built Grafana dashboards for monitoring each service individually and comparatively.</a:t>
            </a:r>
            <a:br>
              <a:rPr lang="en-US" sz="2000" dirty="0"/>
            </a:br>
            <a:br>
              <a:rPr lang="en-US" sz="2000" dirty="0"/>
            </a:br>
            <a:r>
              <a:rPr lang="en-IN" sz="2400" b="1" dirty="0"/>
              <a:t>Technologies Used:</a:t>
            </a:r>
            <a:br>
              <a:rPr lang="en-IN" sz="2400" dirty="0"/>
            </a:br>
            <a:r>
              <a:rPr lang="en-IN" sz="1800" dirty="0"/>
              <a:t>The project utilizes the following technologies and tools for development and deployment:</a:t>
            </a:r>
            <a:br>
              <a:rPr lang="en-IN" sz="1800" dirty="0"/>
            </a:br>
            <a:r>
              <a:rPr lang="en-IN" sz="1800" dirty="0"/>
              <a:t>1. Programming Languages: Python, Bash Scripting</a:t>
            </a:r>
            <a:br>
              <a:rPr lang="en-IN" sz="1800" dirty="0"/>
            </a:br>
            <a:r>
              <a:rPr lang="en-IN" sz="1800" dirty="0"/>
              <a:t>2. Cloud Platforms: AWS</a:t>
            </a:r>
            <a:br>
              <a:rPr lang="en-IN" sz="1800" dirty="0"/>
            </a:br>
            <a:r>
              <a:rPr lang="en-IN" sz="1800" dirty="0"/>
              <a:t>3. Streaming &amp; Monitoring Platforms:</a:t>
            </a:r>
            <a:br>
              <a:rPr lang="en-IN" sz="1800" dirty="0"/>
            </a:br>
            <a:r>
              <a:rPr lang="en-IN" sz="1800" dirty="0"/>
              <a:t>4. Apache Kafka (real-time event streaming)</a:t>
            </a:r>
            <a:br>
              <a:rPr lang="en-IN" sz="1800" dirty="0"/>
            </a:br>
            <a:r>
              <a:rPr lang="en-IN" sz="1800" dirty="0"/>
              <a:t>5. Node Exporter (collects system metrics such as CPU, memory, disk usage, and network statistics for Prometheus)</a:t>
            </a:r>
            <a:br>
              <a:rPr lang="en-IN" sz="1800" dirty="0"/>
            </a:br>
            <a:r>
              <a:rPr lang="en-IN" sz="1800" dirty="0"/>
              <a:t>6. Prometheus (powerful metrics monitoring and alerting system)</a:t>
            </a:r>
            <a:br>
              <a:rPr lang="en-US" sz="1800" dirty="0"/>
            </a:br>
            <a:br>
              <a:rPr lang="en-US" sz="1600" dirty="0"/>
            </a:br>
            <a:endParaRPr lang="en-IN" sz="1600" dirty="0"/>
          </a:p>
        </p:txBody>
      </p:sp>
      <p:sp>
        <p:nvSpPr>
          <p:cNvPr id="3" name="Text Placeholder 2"/>
          <p:cNvSpPr>
            <a:spLocks noGrp="1"/>
          </p:cNvSpPr>
          <p:nvPr>
            <p:ph type="body" idx="1"/>
          </p:nvPr>
        </p:nvSpPr>
        <p:spPr>
          <a:xfrm>
            <a:off x="4893716" y="3137407"/>
            <a:ext cx="5697220" cy="215444"/>
          </a:xfrm>
        </p:spPr>
        <p:txBody>
          <a:bodyPr/>
          <a:lstStyle/>
          <a:p>
            <a:r>
              <a:rPr lang="en-US"/>
              <a:t> </a:t>
            </a:r>
            <a:endParaRPr lang="en-IN"/>
          </a:p>
        </p:txBody>
      </p:sp>
    </p:spTree>
    <p:extLst>
      <p:ext uri="{BB962C8B-B14F-4D97-AF65-F5344CB8AC3E}">
        <p14:creationId xmlns:p14="http://schemas.microsoft.com/office/powerpoint/2010/main" val="8803082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400" y="174625"/>
            <a:ext cx="6781800" cy="548227"/>
          </a:xfrm>
          <a:prstGeom prst="rect">
            <a:avLst/>
          </a:prstGeom>
        </p:spPr>
        <p:txBody>
          <a:bodyPr vert="horz" wrap="square" lIns="0" tIns="17145" rIns="0" bIns="0" rtlCol="0">
            <a:spAutoFit/>
          </a:bodyPr>
          <a:lstStyle/>
          <a:p>
            <a:pPr marL="12700">
              <a:lnSpc>
                <a:spcPct val="100000"/>
              </a:lnSpc>
              <a:spcBef>
                <a:spcPts val="135"/>
              </a:spcBef>
            </a:pPr>
            <a:r>
              <a:rPr lang="en-IN" spc="135" dirty="0"/>
              <a:t>ARCHITECTURE DIAGRAM</a:t>
            </a:r>
            <a:endParaRPr spc="135" dirty="0"/>
          </a:p>
        </p:txBody>
      </p:sp>
      <p:pic>
        <p:nvPicPr>
          <p:cNvPr id="5" name="Picture 4">
            <a:extLst>
              <a:ext uri="{FF2B5EF4-FFF2-40B4-BE49-F238E27FC236}">
                <a16:creationId xmlns:a16="http://schemas.microsoft.com/office/drawing/2014/main" id="{F8ADF7FA-B156-4647-9B6A-3946AD380663}"/>
              </a:ext>
            </a:extLst>
          </p:cNvPr>
          <p:cNvPicPr/>
          <p:nvPr/>
        </p:nvPicPr>
        <p:blipFill rotWithShape="1">
          <a:blip r:embed="rId2">
            <a:extLst>
              <a:ext uri="{28A0092B-C50C-407E-A947-70E740481C1C}">
                <a14:useLocalDpi xmlns:a14="http://schemas.microsoft.com/office/drawing/2010/main" val="0"/>
              </a:ext>
            </a:extLst>
          </a:blip>
          <a:srcRect l="4596" t="984" r="1092"/>
          <a:stretch/>
        </p:blipFill>
        <p:spPr bwMode="auto">
          <a:xfrm>
            <a:off x="3962400" y="804292"/>
            <a:ext cx="4495800" cy="5466333"/>
          </a:xfrm>
          <a:prstGeom prst="rect">
            <a:avLst/>
          </a:prstGeom>
          <a:noFill/>
          <a:ln>
            <a:noFill/>
          </a:ln>
          <a:extLst>
            <a:ext uri="{53640926-AAD7-44D8-BBD7-CCE9431645EC}">
              <a14:shadowObscured xmlns:a14="http://schemas.microsoft.com/office/drawing/2010/main"/>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04800" y="784106"/>
            <a:ext cx="27432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Create swap file:</a:t>
            </a: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fallocate</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 2G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swapfile</a:t>
            </a:r>
            <a:endPar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chmod</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600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swapfile</a:t>
            </a:r>
            <a:endPar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mkswap</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swapfile</a:t>
            </a:r>
            <a:endPar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swapon</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swapfile</a:t>
            </a:r>
            <a:endPar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sz="1400" b="0"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Update packages:</a:t>
            </a: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kumimoji="0" lang="en-US" sz="1400" b="0"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yum update -y</a:t>
            </a:r>
            <a:endParaRPr kumimoji="0" lang="en-US" sz="2400" b="0" i="0" strike="noStrike" cap="none" normalizeH="0" baseline="0" dirty="0">
              <a:ln>
                <a:noFill/>
              </a:ln>
              <a:solidFill>
                <a:schemeClr val="bg1"/>
              </a:solidFill>
              <a:effectLst/>
              <a:latin typeface="Arial" panose="020B0604020202020204" pitchFamily="34" charset="0"/>
            </a:endParaRPr>
          </a:p>
        </p:txBody>
      </p:sp>
      <p:cxnSp>
        <p:nvCxnSpPr>
          <p:cNvPr id="19" name="Curved Connector 18"/>
          <p:cNvCxnSpPr>
            <a:cxnSpLocks/>
          </p:cNvCxnSpPr>
          <p:nvPr/>
        </p:nvCxnSpPr>
        <p:spPr>
          <a:xfrm>
            <a:off x="2590800" y="1597025"/>
            <a:ext cx="2514600" cy="12700"/>
          </a:xfrm>
          <a:prstGeom prst="curved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257800" y="459120"/>
            <a:ext cx="5050570" cy="2982548"/>
          </a:xfrm>
          <a:prstGeom prst="rect">
            <a:avLst/>
          </a:prstGeom>
        </p:spPr>
        <p:txBody>
          <a:bodyPr wrap="square">
            <a:spAutoFit/>
          </a:bodyPr>
          <a:lstStyle/>
          <a:p>
            <a:pPr marL="171450" indent="-171450">
              <a:lnSpc>
                <a:spcPct val="107000"/>
              </a:lnSpc>
              <a:buFont typeface="Arial" panose="020B0604020202020204" pitchFamily="34" charset="0"/>
              <a:buChar char="•"/>
            </a:pPr>
            <a:r>
              <a:rPr lang="en-US"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Install Java:</a:t>
            </a:r>
          </a:p>
          <a:p>
            <a:pPr>
              <a:lnSpc>
                <a:spcPct val="107000"/>
              </a:lnSpc>
            </a:pP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sudo</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yum install java-1.8.0-openjdk -y</a:t>
            </a:r>
          </a:p>
          <a:p>
            <a:pPr marL="171450" indent="-171450">
              <a:lnSpc>
                <a:spcPct val="107000"/>
              </a:lnSpc>
              <a:buFont typeface="Arial" panose="020B0604020202020204" pitchFamily="34" charset="0"/>
              <a:buChar char="•"/>
            </a:pPr>
            <a:r>
              <a:rPr lang="en-US"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Setup Kafka:</a:t>
            </a:r>
          </a:p>
          <a:p>
            <a:pPr>
              <a:lnSpc>
                <a:spcPct val="107000"/>
              </a:lnSpc>
            </a:pP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wget</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https://dlcdn.apache.org/kafka/3.9.0/kafka_2.12-3.9.0.tgztar -</a:t>
            </a:r>
            <a:r>
              <a:rPr lang="en-US"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xvf</a:t>
            </a: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kafka_2.12-3.9.0.tgz</a:t>
            </a:r>
          </a:p>
          <a:p>
            <a:pPr marL="171450" indent="-171450">
              <a:lnSpc>
                <a:spcPct val="107000"/>
              </a:lnSpc>
              <a:buFont typeface="Arial" panose="020B0604020202020204" pitchFamily="34" charset="0"/>
              <a:buChar char="•"/>
            </a:pPr>
            <a:r>
              <a:rPr lang="en-IN" sz="110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Start Zookeeper:</a:t>
            </a:r>
          </a:p>
          <a:p>
            <a:pPr>
              <a:lnSpc>
                <a:spcPct val="107000"/>
              </a:lnSpc>
            </a:pP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nohup</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bin/zookeeper-server-start.sh config/</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zookeeper.properties</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&gt; zookeeper.log 2&gt;&amp;1 &amp;</a:t>
            </a:r>
          </a:p>
          <a:p>
            <a:pPr marL="171450" indent="-171450">
              <a:lnSpc>
                <a:spcPct val="107000"/>
              </a:lnSpc>
              <a:buFont typeface="Arial" panose="020B0604020202020204" pitchFamily="34" charset="0"/>
              <a:buChar char="•"/>
            </a:pPr>
            <a:r>
              <a:rPr lang="en-IN" sz="1100"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Setup JMX exporter:</a:t>
            </a:r>
          </a:p>
          <a:p>
            <a:pPr>
              <a:lnSpc>
                <a:spcPct val="107000"/>
              </a:lnSpc>
            </a:pPr>
            <a:r>
              <a:rPr lang="da-DK"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wget https://repo1.maven.org/maven2/io/prometheus/jmx/jmx_prometheus_jav aagent/1.0.1/jmx_prometheus_javaagent-1.0.1.jar</a:t>
            </a:r>
          </a:p>
          <a:p>
            <a:pPr marL="171450" indent="-171450">
              <a:lnSpc>
                <a:spcPct val="107000"/>
              </a:lnSpc>
              <a:buFont typeface="Arial" panose="020B0604020202020204" pitchFamily="34" charset="0"/>
              <a:buChar char="•"/>
            </a:pPr>
            <a:r>
              <a:rPr lang="da-DK" sz="1100" u="sng" dirty="0">
                <a:solidFill>
                  <a:schemeClr val="bg1"/>
                </a:solidFill>
                <a:latin typeface="Calibri" panose="020F0502020204030204" pitchFamily="34" charset="0"/>
                <a:ea typeface="Calibri" panose="020F0502020204030204" pitchFamily="34" charset="0"/>
                <a:cs typeface="Times New Roman" panose="02020603050405020304" pitchFamily="18" charset="0"/>
              </a:rPr>
              <a:t>Start Kafka wih JMX </a:t>
            </a:r>
            <a:r>
              <a:rPr lang="da-DK" sz="1100" u="sng" dirty="0">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(PORT 7071)</a:t>
            </a:r>
            <a:endParaRPr lang="da-DK" sz="1100" u="sng"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export KAFKA_OPTS="$KAFKA_OPTS -</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javaagent</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:/opt/</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jmx</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-exporter/jmx_prometheus_javaagent-1.0.1.jar=7071:/opt/</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jmx</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-exporter/</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kafka-jmx-config.yaml</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nohup</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bin/kafka-server-start.sh config/</a:t>
            </a:r>
            <a:r>
              <a:rPr lang="en-IN" sz="1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server.properties</a:t>
            </a:r>
            <a:r>
              <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&gt; kafka.log 2&gt;&amp;1 &amp;</a:t>
            </a:r>
          </a:p>
        </p:txBody>
      </p:sp>
      <p:pic>
        <p:nvPicPr>
          <p:cNvPr id="15" name="Picture 14">
            <a:extLst>
              <a:ext uri="{FF2B5EF4-FFF2-40B4-BE49-F238E27FC236}">
                <a16:creationId xmlns:a16="http://schemas.microsoft.com/office/drawing/2014/main" id="{971E4468-F6FF-4C16-AFBC-09447CCEA744}"/>
              </a:ext>
            </a:extLst>
          </p:cNvPr>
          <p:cNvPicPr>
            <a:picLocks noChangeAspect="1"/>
          </p:cNvPicPr>
          <p:nvPr/>
        </p:nvPicPr>
        <p:blipFill>
          <a:blip r:embed="rId2"/>
          <a:stretch>
            <a:fillRect/>
          </a:stretch>
        </p:blipFill>
        <p:spPr>
          <a:xfrm>
            <a:off x="5334000" y="3640274"/>
            <a:ext cx="5181600" cy="2561021"/>
          </a:xfrm>
          <a:prstGeom prst="rect">
            <a:avLst/>
          </a:prstGeom>
        </p:spPr>
      </p:pic>
      <p:sp>
        <p:nvSpPr>
          <p:cNvPr id="22" name="TextBox 21">
            <a:extLst>
              <a:ext uri="{FF2B5EF4-FFF2-40B4-BE49-F238E27FC236}">
                <a16:creationId xmlns:a16="http://schemas.microsoft.com/office/drawing/2014/main" id="{3B2C3770-9701-4EF8-8385-FD057FD1BCF7}"/>
              </a:ext>
            </a:extLst>
          </p:cNvPr>
          <p:cNvSpPr txBox="1"/>
          <p:nvPr/>
        </p:nvSpPr>
        <p:spPr>
          <a:xfrm flipH="1">
            <a:off x="198248" y="479425"/>
            <a:ext cx="3672843" cy="646331"/>
          </a:xfrm>
          <a:prstGeom prst="rect">
            <a:avLst/>
          </a:prstGeom>
          <a:noFill/>
        </p:spPr>
        <p:txBody>
          <a:bodyPr wrap="square" rtlCol="0">
            <a:spAutoFit/>
          </a:bodyPr>
          <a:lstStyle/>
          <a:p>
            <a:pPr algn="l" rtl="0"/>
            <a:r>
              <a:rPr kumimoji="0" lang="en-US" sz="18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 System Preparation</a:t>
            </a:r>
          </a:p>
          <a:p>
            <a:endParaRPr lang="en-IN" dirty="0"/>
          </a:p>
        </p:txBody>
      </p:sp>
      <p:sp>
        <p:nvSpPr>
          <p:cNvPr id="24" name="TextBox 23">
            <a:extLst>
              <a:ext uri="{FF2B5EF4-FFF2-40B4-BE49-F238E27FC236}">
                <a16:creationId xmlns:a16="http://schemas.microsoft.com/office/drawing/2014/main" id="{7379DC82-C45F-4658-A0B2-0E311933F071}"/>
              </a:ext>
            </a:extLst>
          </p:cNvPr>
          <p:cNvSpPr txBox="1"/>
          <p:nvPr/>
        </p:nvSpPr>
        <p:spPr>
          <a:xfrm flipH="1">
            <a:off x="5257800" y="20671"/>
            <a:ext cx="3383281" cy="646331"/>
          </a:xfrm>
          <a:prstGeom prst="rect">
            <a:avLst/>
          </a:prstGeom>
          <a:noFill/>
        </p:spPr>
        <p:txBody>
          <a:bodyPr wrap="square" rtlCol="0">
            <a:spAutoFit/>
          </a:bodyPr>
          <a:lstStyle/>
          <a:p>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II. Install Dependencies</a:t>
            </a:r>
          </a:p>
          <a:p>
            <a:endParaRPr lang="en-IN" dirty="0"/>
          </a:p>
        </p:txBody>
      </p:sp>
    </p:spTree>
    <p:extLst>
      <p:ext uri="{BB962C8B-B14F-4D97-AF65-F5344CB8AC3E}">
        <p14:creationId xmlns:p14="http://schemas.microsoft.com/office/powerpoint/2010/main" val="32849355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7212" y="591565"/>
            <a:ext cx="86757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r>
              <a:rPr lang="en-US" sz="1200" b="1" u="sng" dirty="0">
                <a:solidFill>
                  <a:schemeClr val="bg1"/>
                </a:solidFill>
              </a:rPr>
              <a:t>Install And Start Node Exporter</a:t>
            </a:r>
            <a:r>
              <a:rPr lang="en-US" sz="1200" u="sng" dirty="0">
                <a:solidFill>
                  <a:schemeClr val="bg1"/>
                </a:solidFill>
              </a:rPr>
              <a:t> </a:t>
            </a:r>
            <a:r>
              <a:rPr lang="en-US" sz="1200" dirty="0">
                <a:solidFill>
                  <a:schemeClr val="bg1"/>
                </a:solidFill>
                <a:sym typeface="Wingdings" panose="05000000000000000000" pitchFamily="2" charset="2"/>
              </a:rPr>
              <a:t>(Port 9100)</a:t>
            </a:r>
            <a:endParaRPr lang="en-US" sz="1200" dirty="0">
              <a:solidFill>
                <a:schemeClr val="bg1"/>
              </a:solidFill>
            </a:endParaRPr>
          </a:p>
          <a:p>
            <a:r>
              <a:rPr lang="en-US" sz="1200" dirty="0" err="1">
                <a:solidFill>
                  <a:schemeClr val="bg1"/>
                </a:solidFill>
              </a:rPr>
              <a:t>wget</a:t>
            </a:r>
            <a:r>
              <a:rPr lang="en-US" sz="1200" dirty="0">
                <a:solidFill>
                  <a:schemeClr val="bg1"/>
                </a:solidFill>
              </a:rPr>
              <a:t> https://github.com/prometheus/node_exporter/releases/latest/download/node_exporter-1.8.1.linux-amd64.tar.gz</a:t>
            </a:r>
          </a:p>
          <a:p>
            <a:r>
              <a:rPr lang="en-US" sz="1200" dirty="0" err="1">
                <a:solidFill>
                  <a:schemeClr val="bg1"/>
                </a:solidFill>
              </a:rPr>
              <a:t>nohup</a:t>
            </a:r>
            <a:r>
              <a:rPr lang="en-US" sz="1200" dirty="0">
                <a:solidFill>
                  <a:schemeClr val="bg1"/>
                </a:solidFill>
              </a:rPr>
              <a:t> ./</a:t>
            </a:r>
            <a:r>
              <a:rPr lang="en-US" sz="1200" dirty="0" err="1">
                <a:solidFill>
                  <a:schemeClr val="bg1"/>
                </a:solidFill>
              </a:rPr>
              <a:t>node_exporter</a:t>
            </a:r>
            <a:r>
              <a:rPr lang="en-US" sz="1200" dirty="0">
                <a:solidFill>
                  <a:schemeClr val="bg1"/>
                </a:solidFill>
              </a:rPr>
              <a:t> &gt; node_exporter.log 2&gt;&amp;1 &amp;</a:t>
            </a:r>
          </a:p>
        </p:txBody>
      </p:sp>
      <p:sp>
        <p:nvSpPr>
          <p:cNvPr id="17" name="Rectangle 3"/>
          <p:cNvSpPr>
            <a:spLocks noChangeArrowheads="1"/>
          </p:cNvSpPr>
          <p:nvPr/>
        </p:nvSpPr>
        <p:spPr bwMode="auto">
          <a:xfrm>
            <a:off x="0" y="2728426"/>
            <a:ext cx="1143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7" name="Rectangle 6"/>
          <p:cNvSpPr/>
          <p:nvPr/>
        </p:nvSpPr>
        <p:spPr>
          <a:xfrm>
            <a:off x="5403205" y="1978422"/>
            <a:ext cx="5715000" cy="1015663"/>
          </a:xfrm>
          <a:prstGeom prst="rect">
            <a:avLst/>
          </a:prstGeom>
        </p:spPr>
        <p:txBody>
          <a:bodyPr>
            <a:spAutoFit/>
          </a:bodyPr>
          <a:lstStyle/>
          <a:p>
            <a:r>
              <a:rPr lang="en-US" sz="1200" b="1" u="sng" dirty="0">
                <a:solidFill>
                  <a:schemeClr val="bg1"/>
                </a:solidFill>
              </a:rPr>
              <a:t>Install And Start Prometheus</a:t>
            </a:r>
            <a:r>
              <a:rPr lang="en-US" sz="1200" dirty="0">
                <a:solidFill>
                  <a:schemeClr val="bg1"/>
                </a:solidFill>
              </a:rPr>
              <a:t> </a:t>
            </a:r>
            <a:r>
              <a:rPr lang="en-US" sz="1200" dirty="0">
                <a:solidFill>
                  <a:schemeClr val="bg1"/>
                </a:solidFill>
                <a:sym typeface="Wingdings" panose="05000000000000000000" pitchFamily="2" charset="2"/>
              </a:rPr>
              <a:t>(Port 9090)</a:t>
            </a:r>
            <a:endParaRPr lang="en-US" sz="1200" u="sng" dirty="0">
              <a:solidFill>
                <a:schemeClr val="bg1"/>
              </a:solidFill>
            </a:endParaRPr>
          </a:p>
          <a:p>
            <a:r>
              <a:rPr lang="en-US" sz="1200" dirty="0" err="1">
                <a:solidFill>
                  <a:schemeClr val="bg1"/>
                </a:solidFill>
              </a:rPr>
              <a:t>wget</a:t>
            </a:r>
            <a:r>
              <a:rPr lang="en-US" sz="1200" dirty="0">
                <a:solidFill>
                  <a:schemeClr val="bg1"/>
                </a:solidFill>
              </a:rPr>
              <a:t> https://github.com/prometheus/prometheus/releases/download/v2.51.0/prometheus-2.51.0.linux-amd64.tar.gz</a:t>
            </a:r>
          </a:p>
          <a:p>
            <a:r>
              <a:rPr lang="en-US" sz="1200" dirty="0" err="1">
                <a:solidFill>
                  <a:schemeClr val="bg1"/>
                </a:solidFill>
              </a:rPr>
              <a:t>nohup</a:t>
            </a:r>
            <a:r>
              <a:rPr lang="en-US" sz="1200" dirty="0">
                <a:solidFill>
                  <a:schemeClr val="bg1"/>
                </a:solidFill>
              </a:rPr>
              <a:t> ./</a:t>
            </a:r>
            <a:r>
              <a:rPr lang="en-US" sz="1200" dirty="0" err="1">
                <a:solidFill>
                  <a:schemeClr val="bg1"/>
                </a:solidFill>
              </a:rPr>
              <a:t>prometheus</a:t>
            </a:r>
            <a:r>
              <a:rPr lang="en-US" sz="1200" dirty="0">
                <a:solidFill>
                  <a:schemeClr val="bg1"/>
                </a:solidFill>
              </a:rPr>
              <a:t> --</a:t>
            </a:r>
            <a:r>
              <a:rPr lang="en-US" sz="1200" dirty="0" err="1">
                <a:solidFill>
                  <a:schemeClr val="bg1"/>
                </a:solidFill>
              </a:rPr>
              <a:t>config.file</a:t>
            </a:r>
            <a:r>
              <a:rPr lang="en-US" sz="1200" dirty="0">
                <a:solidFill>
                  <a:schemeClr val="bg1"/>
                </a:solidFill>
              </a:rPr>
              <a:t>=</a:t>
            </a:r>
            <a:r>
              <a:rPr lang="en-US" sz="1200" dirty="0" err="1">
                <a:solidFill>
                  <a:schemeClr val="bg1"/>
                </a:solidFill>
              </a:rPr>
              <a:t>prometheus.yml</a:t>
            </a:r>
            <a:r>
              <a:rPr lang="en-US" sz="1200" dirty="0">
                <a:solidFill>
                  <a:schemeClr val="bg1"/>
                </a:solidFill>
              </a:rPr>
              <a:t> &gt; prometheus.log 2&gt;&amp;1 &amp;</a:t>
            </a:r>
          </a:p>
        </p:txBody>
      </p:sp>
      <p:sp>
        <p:nvSpPr>
          <p:cNvPr id="8" name="TextBox 7">
            <a:extLst>
              <a:ext uri="{FF2B5EF4-FFF2-40B4-BE49-F238E27FC236}">
                <a16:creationId xmlns:a16="http://schemas.microsoft.com/office/drawing/2014/main" id="{6628F9AB-4E9B-4B02-B075-89EBC8367A4E}"/>
              </a:ext>
            </a:extLst>
          </p:cNvPr>
          <p:cNvSpPr txBox="1"/>
          <p:nvPr/>
        </p:nvSpPr>
        <p:spPr>
          <a:xfrm>
            <a:off x="87212" y="74273"/>
            <a:ext cx="2403222" cy="646331"/>
          </a:xfrm>
          <a:prstGeom prst="rect">
            <a:avLst/>
          </a:prstGeom>
          <a:noFill/>
        </p:spPr>
        <p:txBody>
          <a:bodyPr wrap="none" rtlCol="0">
            <a:spAutoFit/>
          </a:bodyPr>
          <a:lstStyle/>
          <a:p>
            <a:r>
              <a:rPr lang="en-US" sz="1800" b="1" dirty="0">
                <a:solidFill>
                  <a:schemeClr val="bg1"/>
                </a:solidFill>
              </a:rPr>
              <a:t>III. Monitoring Setup</a:t>
            </a:r>
          </a:p>
          <a:p>
            <a:endParaRPr lang="en-IN" dirty="0"/>
          </a:p>
        </p:txBody>
      </p:sp>
      <p:pic>
        <p:nvPicPr>
          <p:cNvPr id="12" name="Picture 11">
            <a:extLst>
              <a:ext uri="{FF2B5EF4-FFF2-40B4-BE49-F238E27FC236}">
                <a16:creationId xmlns:a16="http://schemas.microsoft.com/office/drawing/2014/main" id="{44FB176C-6223-4F30-9871-598C712CAE54}"/>
              </a:ext>
            </a:extLst>
          </p:cNvPr>
          <p:cNvPicPr>
            <a:picLocks noChangeAspect="1"/>
          </p:cNvPicPr>
          <p:nvPr/>
        </p:nvPicPr>
        <p:blipFill>
          <a:blip r:embed="rId2"/>
          <a:stretch>
            <a:fillRect/>
          </a:stretch>
        </p:blipFill>
        <p:spPr>
          <a:xfrm>
            <a:off x="147427" y="1338835"/>
            <a:ext cx="5087574" cy="2493390"/>
          </a:xfrm>
          <a:prstGeom prst="rect">
            <a:avLst/>
          </a:prstGeom>
        </p:spPr>
      </p:pic>
      <p:pic>
        <p:nvPicPr>
          <p:cNvPr id="24" name="Picture 23">
            <a:extLst>
              <a:ext uri="{FF2B5EF4-FFF2-40B4-BE49-F238E27FC236}">
                <a16:creationId xmlns:a16="http://schemas.microsoft.com/office/drawing/2014/main" id="{3AFF6224-31CC-47A4-84A8-E44004727A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148"/>
          <a:stretch/>
        </p:blipFill>
        <p:spPr>
          <a:xfrm>
            <a:off x="5353219" y="3185626"/>
            <a:ext cx="5814973" cy="283330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p:cNvSpPr>
            <a:spLocks noChangeArrowheads="1"/>
          </p:cNvSpPr>
          <p:nvPr/>
        </p:nvSpPr>
        <p:spPr bwMode="auto">
          <a:xfrm>
            <a:off x="0" y="2728426"/>
            <a:ext cx="1143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sp>
        <p:nvSpPr>
          <p:cNvPr id="9" name="Rectangle 8">
            <a:extLst>
              <a:ext uri="{FF2B5EF4-FFF2-40B4-BE49-F238E27FC236}">
                <a16:creationId xmlns:a16="http://schemas.microsoft.com/office/drawing/2014/main" id="{4B8F3575-266A-44E0-B01A-A3F1F1A7F6C5}"/>
              </a:ext>
            </a:extLst>
          </p:cNvPr>
          <p:cNvSpPr/>
          <p:nvPr/>
        </p:nvSpPr>
        <p:spPr>
          <a:xfrm>
            <a:off x="228600" y="174625"/>
            <a:ext cx="12192000" cy="1969770"/>
          </a:xfrm>
          <a:prstGeom prst="rect">
            <a:avLst/>
          </a:prstGeom>
        </p:spPr>
        <p:txBody>
          <a:bodyPr wrap="square">
            <a:spAutoFit/>
          </a:bodyPr>
          <a:lstStyle/>
          <a:p>
            <a:r>
              <a:rPr lang="en-US" b="1" u="sng" dirty="0">
                <a:solidFill>
                  <a:schemeClr val="bg1"/>
                </a:solidFill>
              </a:rPr>
              <a:t>Install And Start Grafana: </a:t>
            </a:r>
            <a:r>
              <a:rPr lang="en-US" dirty="0">
                <a:solidFill>
                  <a:schemeClr val="bg1"/>
                </a:solidFill>
              </a:rPr>
              <a:t>(Port 3000)</a:t>
            </a:r>
          </a:p>
          <a:p>
            <a:r>
              <a:rPr lang="en-US" dirty="0" err="1">
                <a:solidFill>
                  <a:schemeClr val="bg1"/>
                </a:solidFill>
              </a:rPr>
              <a:t>sudo</a:t>
            </a:r>
            <a:r>
              <a:rPr lang="en-US" dirty="0">
                <a:solidFill>
                  <a:schemeClr val="bg1"/>
                </a:solidFill>
              </a:rPr>
              <a:t> yum install -y https://dl.grafana.com/oss/release/grafana-10.0.3-1.x86_64.rpm</a:t>
            </a:r>
          </a:p>
          <a:p>
            <a:r>
              <a:rPr lang="en-US" dirty="0" err="1">
                <a:solidFill>
                  <a:schemeClr val="bg1"/>
                </a:solidFill>
              </a:rPr>
              <a:t>sudo</a:t>
            </a:r>
            <a:r>
              <a:rPr lang="en-US" dirty="0">
                <a:solidFill>
                  <a:schemeClr val="bg1"/>
                </a:solidFill>
              </a:rPr>
              <a:t> </a:t>
            </a:r>
            <a:r>
              <a:rPr lang="en-US" dirty="0" err="1">
                <a:solidFill>
                  <a:schemeClr val="bg1"/>
                </a:solidFill>
              </a:rPr>
              <a:t>systemctl</a:t>
            </a:r>
            <a:r>
              <a:rPr lang="en-US" dirty="0">
                <a:solidFill>
                  <a:schemeClr val="bg1"/>
                </a:solidFill>
              </a:rPr>
              <a:t> daemon-</a:t>
            </a:r>
            <a:r>
              <a:rPr lang="en-US" dirty="0" err="1">
                <a:solidFill>
                  <a:schemeClr val="bg1"/>
                </a:solidFill>
              </a:rPr>
              <a:t>reexec</a:t>
            </a:r>
            <a:endParaRPr lang="en-US" dirty="0">
              <a:solidFill>
                <a:schemeClr val="bg1"/>
              </a:solidFill>
            </a:endParaRPr>
          </a:p>
          <a:p>
            <a:r>
              <a:rPr lang="en-US" dirty="0" err="1">
                <a:solidFill>
                  <a:schemeClr val="bg1"/>
                </a:solidFill>
              </a:rPr>
              <a:t>sudo</a:t>
            </a:r>
            <a:r>
              <a:rPr lang="en-US" dirty="0">
                <a:solidFill>
                  <a:schemeClr val="bg1"/>
                </a:solidFill>
              </a:rPr>
              <a:t> </a:t>
            </a:r>
            <a:r>
              <a:rPr lang="en-US" dirty="0" err="1">
                <a:solidFill>
                  <a:schemeClr val="bg1"/>
                </a:solidFill>
              </a:rPr>
              <a:t>systemctl</a:t>
            </a:r>
            <a:r>
              <a:rPr lang="en-US" dirty="0">
                <a:solidFill>
                  <a:schemeClr val="bg1"/>
                </a:solidFill>
              </a:rPr>
              <a:t> enable </a:t>
            </a:r>
            <a:r>
              <a:rPr lang="en-US" dirty="0" err="1">
                <a:solidFill>
                  <a:schemeClr val="bg1"/>
                </a:solidFill>
              </a:rPr>
              <a:t>grafana</a:t>
            </a:r>
            <a:r>
              <a:rPr lang="en-US" dirty="0">
                <a:solidFill>
                  <a:schemeClr val="bg1"/>
                </a:solidFill>
              </a:rPr>
              <a:t>-server</a:t>
            </a:r>
          </a:p>
          <a:p>
            <a:r>
              <a:rPr lang="en-US" dirty="0" err="1">
                <a:solidFill>
                  <a:schemeClr val="bg1"/>
                </a:solidFill>
              </a:rPr>
              <a:t>sudo</a:t>
            </a:r>
            <a:r>
              <a:rPr lang="en-US" dirty="0">
                <a:solidFill>
                  <a:schemeClr val="bg1"/>
                </a:solidFill>
              </a:rPr>
              <a:t> </a:t>
            </a:r>
            <a:r>
              <a:rPr lang="en-US" dirty="0" err="1">
                <a:solidFill>
                  <a:schemeClr val="bg1"/>
                </a:solidFill>
              </a:rPr>
              <a:t>systemctl</a:t>
            </a:r>
            <a:r>
              <a:rPr lang="en-US" dirty="0">
                <a:solidFill>
                  <a:schemeClr val="bg1"/>
                </a:solidFill>
              </a:rPr>
              <a:t> start </a:t>
            </a:r>
            <a:r>
              <a:rPr lang="en-US" dirty="0" err="1">
                <a:solidFill>
                  <a:schemeClr val="bg1"/>
                </a:solidFill>
              </a:rPr>
              <a:t>grafana</a:t>
            </a:r>
            <a:r>
              <a:rPr lang="en-US" dirty="0">
                <a:solidFill>
                  <a:schemeClr val="bg1"/>
                </a:solidFill>
              </a:rPr>
              <a:t>-server</a:t>
            </a:r>
          </a:p>
          <a:p>
            <a:endParaRPr kumimoji="0" lang="en-US" sz="3200" b="0" i="0" strike="noStrike" cap="none" normalizeH="0" baseline="0" dirty="0">
              <a:ln>
                <a:noFill/>
              </a:ln>
              <a:solidFill>
                <a:schemeClr val="bg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A8A4378C-F16E-44B4-B765-04EB7BDEC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79625"/>
            <a:ext cx="5017019" cy="3150530"/>
          </a:xfrm>
          <a:prstGeom prst="rect">
            <a:avLst/>
          </a:prstGeom>
        </p:spPr>
      </p:pic>
      <p:pic>
        <p:nvPicPr>
          <p:cNvPr id="4" name="Picture 3">
            <a:extLst>
              <a:ext uri="{FF2B5EF4-FFF2-40B4-BE49-F238E27FC236}">
                <a16:creationId xmlns:a16="http://schemas.microsoft.com/office/drawing/2014/main" id="{0BEBFD3D-A9C6-4FA6-9353-70C51ED27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396" y="2599934"/>
            <a:ext cx="5607627" cy="2109912"/>
          </a:xfrm>
          <a:prstGeom prst="rect">
            <a:avLst/>
          </a:prstGeom>
        </p:spPr>
      </p:pic>
    </p:spTree>
    <p:extLst>
      <p:ext uri="{BB962C8B-B14F-4D97-AF65-F5344CB8AC3E}">
        <p14:creationId xmlns:p14="http://schemas.microsoft.com/office/powerpoint/2010/main" val="33175418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16330"/>
            <a:ext cx="5792470" cy="530915"/>
          </a:xfrm>
        </p:spPr>
        <p:txBody>
          <a:bodyPr/>
          <a:lstStyle/>
          <a:p>
            <a:r>
              <a:rPr lang="en-US"/>
              <a:t>PROGRESS:</a:t>
            </a:r>
            <a:endParaRPr lang="en-IN"/>
          </a:p>
        </p:txBody>
      </p:sp>
      <p:sp>
        <p:nvSpPr>
          <p:cNvPr id="3" name="Text Placeholder 2"/>
          <p:cNvSpPr>
            <a:spLocks noGrp="1"/>
          </p:cNvSpPr>
          <p:nvPr>
            <p:ph type="body" idx="1"/>
          </p:nvPr>
        </p:nvSpPr>
        <p:spPr>
          <a:xfrm>
            <a:off x="4893716" y="3137407"/>
            <a:ext cx="5697220" cy="215444"/>
          </a:xfrm>
        </p:spPr>
        <p:txBody>
          <a:bodyPr/>
          <a:lstStyle/>
          <a:p>
            <a:r>
              <a:rPr lang="en-US"/>
              <a:t> </a:t>
            </a:r>
            <a:endParaRPr lang="en-IN"/>
          </a:p>
        </p:txBody>
      </p:sp>
      <p:pic>
        <p:nvPicPr>
          <p:cNvPr id="4" name="Picture 3"/>
          <p:cNvPicPr>
            <a:picLocks noChangeAspect="1"/>
          </p:cNvPicPr>
          <p:nvPr/>
        </p:nvPicPr>
        <p:blipFill>
          <a:blip r:embed="rId2"/>
          <a:stretch>
            <a:fillRect/>
          </a:stretch>
        </p:blipFill>
        <p:spPr>
          <a:xfrm>
            <a:off x="373727" y="1375621"/>
            <a:ext cx="10675273" cy="4361604"/>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73862"/>
            <a:ext cx="10363200" cy="548005"/>
          </a:xfrm>
          <a:prstGeom prst="rect">
            <a:avLst/>
          </a:prstGeom>
        </p:spPr>
        <p:txBody>
          <a:bodyPr vert="horz" wrap="square" lIns="0" tIns="17145" rIns="0" bIns="0" rtlCol="0">
            <a:spAutoFit/>
          </a:bodyPr>
          <a:lstStyle/>
          <a:p>
            <a:pPr marL="12700">
              <a:lnSpc>
                <a:spcPct val="100000"/>
              </a:lnSpc>
              <a:spcBef>
                <a:spcPts val="135"/>
              </a:spcBef>
            </a:pPr>
            <a:r>
              <a:rPr lang="en-US" altLang="en-US" spc="135"/>
              <a:t>Collecting Metrics: Kafka &amp; Prometheus</a:t>
            </a:r>
          </a:p>
        </p:txBody>
      </p:sp>
      <p:sp>
        <p:nvSpPr>
          <p:cNvPr id="3" name="object 3"/>
          <p:cNvSpPr txBox="1"/>
          <p:nvPr/>
        </p:nvSpPr>
        <p:spPr>
          <a:xfrm>
            <a:off x="442580" y="1441538"/>
            <a:ext cx="9158620" cy="1803251"/>
          </a:xfrm>
          <a:prstGeom prst="rect">
            <a:avLst/>
          </a:prstGeom>
        </p:spPr>
        <p:txBody>
          <a:bodyPr vert="horz" wrap="square" lIns="0" tIns="12700" rIns="0" bIns="0" rtlCol="0">
            <a:spAutoFit/>
          </a:bodyPr>
          <a:lstStyle/>
          <a:p>
            <a:r>
              <a:rPr lang="en-US" sz="1600" dirty="0">
                <a:solidFill>
                  <a:schemeClr val="bg1"/>
                </a:solidFill>
              </a:rPr>
              <a:t>To evaluate how Kafka behaves under storage pressure, we begin by configuring system monitoring for memory, CPU, and disk usage. Node exporter and </a:t>
            </a:r>
            <a:r>
              <a:rPr lang="en-US" sz="1600" dirty="0" err="1">
                <a:solidFill>
                  <a:schemeClr val="bg1"/>
                </a:solidFill>
              </a:rPr>
              <a:t>Jmx</a:t>
            </a:r>
            <a:r>
              <a:rPr lang="en-US" sz="1600" dirty="0">
                <a:solidFill>
                  <a:schemeClr val="bg1"/>
                </a:solidFill>
              </a:rPr>
              <a:t> exporter are deployed to capture key system metrics &amp; </a:t>
            </a:r>
            <a:r>
              <a:rPr lang="en-US" sz="1600" dirty="0" err="1">
                <a:solidFill>
                  <a:schemeClr val="bg1"/>
                </a:solidFill>
              </a:rPr>
              <a:t>kafka</a:t>
            </a:r>
            <a:r>
              <a:rPr lang="en-US" sz="1600" dirty="0">
                <a:solidFill>
                  <a:schemeClr val="bg1"/>
                </a:solidFill>
              </a:rPr>
              <a:t> server metrics in real-time.</a:t>
            </a:r>
          </a:p>
          <a:p>
            <a:endParaRPr lang="en-US" sz="1600" dirty="0">
              <a:solidFill>
                <a:schemeClr val="bg1"/>
              </a:solidFill>
            </a:endParaRPr>
          </a:p>
          <a:p>
            <a:r>
              <a:rPr lang="en-US" sz="1600" dirty="0">
                <a:solidFill>
                  <a:schemeClr val="bg1"/>
                </a:solidFill>
              </a:rPr>
              <a:t>With monitoring in place, we simulate Kafka message load and observe how disk usage grows over time—laying the groundwork for controlled disk stress scenarios.</a:t>
            </a:r>
          </a:p>
          <a:p>
            <a:pPr marL="12700" marR="5080">
              <a:lnSpc>
                <a:spcPct val="134000"/>
              </a:lnSpc>
              <a:spcBef>
                <a:spcPts val="100"/>
              </a:spcBef>
            </a:pPr>
            <a:endParaRPr lang="en-US" altLang="en-US" sz="1600" b="0" dirty="0">
              <a:solidFill>
                <a:srgbClr val="D4D4D4"/>
              </a:solidFill>
              <a:effectLst/>
              <a:latin typeface="Consolas" panose="020B0609020204030204" pitchFamily="49" charset="0"/>
            </a:endParaRPr>
          </a:p>
        </p:txBody>
      </p:sp>
      <p:pic>
        <p:nvPicPr>
          <p:cNvPr id="4" name="Image 0" descr="preencoded.png"/>
          <p:cNvPicPr>
            <a:picLocks noChangeAspect="1"/>
          </p:cNvPicPr>
          <p:nvPr/>
        </p:nvPicPr>
        <p:blipFill>
          <a:blip r:embed="rId2"/>
          <a:stretch>
            <a:fillRect/>
          </a:stretch>
        </p:blipFill>
        <p:spPr>
          <a:xfrm>
            <a:off x="0" y="3756025"/>
            <a:ext cx="11430000" cy="2679065"/>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33"/>
  <p:tag name="AS_OS" val="Microsoft Windows NT 10.0.20348.0"/>
  <p:tag name="AS_RELEASE_DATE" val="2024.11.14"/>
  <p:tag name="AS_TITLE" val="Aspose.Slides for .NET6"/>
  <p:tag name="AS_VERSION" val="24.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2279</Words>
  <Application>Microsoft Office PowerPoint</Application>
  <PresentationFormat>Custom</PresentationFormat>
  <Paragraphs>182</Paragraphs>
  <Slides>25</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Arial</vt:lpstr>
      <vt:lpstr>Arial Unicode MS</vt:lpstr>
      <vt:lpstr>Baskerville Old Face</vt:lpstr>
      <vt:lpstr>Book Antiqua</vt:lpstr>
      <vt:lpstr>Brygada 1918 Bold</vt:lpstr>
      <vt:lpstr>Calibri</vt:lpstr>
      <vt:lpstr>Consolas</vt:lpstr>
      <vt:lpstr>Consolas Medium</vt:lpstr>
      <vt:lpstr>Courier New</vt:lpstr>
      <vt:lpstr>Montserrat Medium</vt:lpstr>
      <vt:lpstr>Wingdings</vt:lpstr>
      <vt:lpstr>Office Theme</vt:lpstr>
      <vt:lpstr>Office Theme</vt:lpstr>
      <vt:lpstr>PowerPoint Presentation</vt:lpstr>
      <vt:lpstr>What is the Project About? In modern cloud-native and data-intensive environments, efficient resource monitoring is critical to ensure system reliability, scalability, and cost-effectiveness. This project aims to build a comprehensive, real-time resource monitoring and capacity advisory framework for services such as Apache Kafka.   Objectives: 1. Develop an algorithm that advises on resource or capacity needs based on the types of monitoring services. 2. Build a monitoring framework to capture the utilization of resources such as disk space, memory, and CPU usage, integrating various monitoring solutions like. 3. Creating Comprehensive Weekly Reports containing graphs and usage statistics over time (hourly,monthly,weekly)  </vt:lpstr>
      <vt:lpstr>Features: 1.Continuously monitors CPU, memory, and disk utilization of services like Kafka 2.ML model that gives alerts under stress condition when a threshold is reached telling the users to take necessary actions in order to prevent system crashes. 3.Uses JMX Exporter and Node Exporter to collect kafka and system metrics respectively, Prometheus for scraping, and Grafana for visualization. 4.Captures and stores metrics over time (hourly/daily/weekly). Exports Prometheus metrics as CSV for offline analysis or machine learning training. 5.Pre-built Grafana dashboards for monitoring each service individually and comparatively.  Technologies Used: The project utilizes the following technologies and tools for development and deployment: 1. Programming Languages: Python, Bash Scripting 2. Cloud Platforms: AWS 3. Streaming &amp; Monitoring Platforms: 4. Apache Kafka (real-time event streaming) 5. Node Exporter (collects system metrics such as CPU, memory, disk usage, and network statistics for Prometheus) 6. Prometheus (powerful metrics monitoring and alerting system)  </vt:lpstr>
      <vt:lpstr>ARCHITECTURE DIAGRAM</vt:lpstr>
      <vt:lpstr>PowerPoint Presentation</vt:lpstr>
      <vt:lpstr>PowerPoint Presentation</vt:lpstr>
      <vt:lpstr>PowerPoint Presentation</vt:lpstr>
      <vt:lpstr>PROGRESS:</vt:lpstr>
      <vt:lpstr>Collecting Metrics: Kafka &amp; Prometheus</vt:lpstr>
      <vt:lpstr>Monitoring Pipeline Overview</vt:lpstr>
      <vt:lpstr>Main Metrics Scraping Script</vt:lpstr>
      <vt:lpstr>PowerPoint Presentation</vt:lpstr>
      <vt:lpstr>PowerPoint Presentation</vt:lpstr>
      <vt:lpstr>PowerPoint Presentation</vt:lpstr>
      <vt:lpstr>PowerPoint Presentation</vt:lpstr>
      <vt:lpstr>CPU LOAD STRESS TESTING</vt:lpstr>
      <vt:lpstr>                              </vt:lpstr>
      <vt:lpstr>                              </vt:lpstr>
      <vt:lpstr>Stress Testing and Important Notes</vt:lpstr>
      <vt:lpstr>CRASH PREDICTION MODEL</vt:lpstr>
      <vt:lpstr>MODEL FLOW AND SUMMARY</vt:lpstr>
      <vt:lpstr>MODEL EVOLUTION</vt:lpstr>
      <vt:lpstr>CONCLUSION</vt:lpstr>
      <vt:lpstr>CHALLENGES: 1. Billing issues on VM (AWS EC2 instance) 2. stress testing and finding the proper simulator code 3. finding the correct structure and algorithm for the model 4. the big difference between stress datapoints and normal datapoints as stress testing can't be done for long hours on a billed AWS.  FUTURE ADVANCEMENTS: 1. Expanding on multi node system 2. Improving ml model accuracy 3. Deployment of the system  4. Expanding on more attributes like network i/o</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Simran</dc:creator>
  <cp:lastModifiedBy>Abhilash Sarangi</cp:lastModifiedBy>
  <cp:revision>35</cp:revision>
  <dcterms:created xsi:type="dcterms:W3CDTF">2025-03-29T18:00:00Z</dcterms:created>
  <dcterms:modified xsi:type="dcterms:W3CDTF">2025-06-16T13:50:17Z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2025-03-29T05:30:00Z</vt:filetime>
  </property>
  <property fmtid="{D5CDD505-2E9C-101B-9397-08002B2CF9AE}" pid="3" name="Creator">
    <vt:lpwstr>pdf-lib (https://github.com/Hopding/pdf-lib)</vt:lpwstr>
  </property>
  <property fmtid="{D5CDD505-2E9C-101B-9397-08002B2CF9AE}" pid="4" name="LastSaved">
    <vt:filetime>2025-03-29T05:30:00Z</vt:filetime>
  </property>
  <property fmtid="{D5CDD505-2E9C-101B-9397-08002B2CF9AE}" pid="5" name="Producer">
    <vt:lpwstr>3-Heights(TM) PDF Security Shell 4.8.25.2 (http://www.pdf-tools.com)</vt:lpwstr>
  </property>
  <property fmtid="{D5CDD505-2E9C-101B-9397-08002B2CF9AE}" pid="6" name="ICV">
    <vt:lpwstr>18ACBE967B0C41B9802F9283E87630ED_13</vt:lpwstr>
  </property>
  <property fmtid="{D5CDD505-2E9C-101B-9397-08002B2CF9AE}" pid="7" name="KSOProductBuildVer">
    <vt:lpwstr>1033-12.2.0.21179</vt:lpwstr>
  </property>
</Properties>
</file>